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7" r:id="rId2"/>
    <p:sldId id="258" r:id="rId3"/>
    <p:sldId id="264" r:id="rId4"/>
    <p:sldId id="265" r:id="rId5"/>
    <p:sldId id="271" r:id="rId6"/>
    <p:sldId id="270" r:id="rId7"/>
    <p:sldId id="266" r:id="rId8"/>
    <p:sldId id="267" r:id="rId9"/>
    <p:sldId id="268" r:id="rId10"/>
    <p:sldId id="269" r:id="rId11"/>
    <p:sldId id="272" r:id="rId12"/>
    <p:sldId id="277" r:id="rId13"/>
    <p:sldId id="275" r:id="rId14"/>
    <p:sldId id="276" r:id="rId15"/>
    <p:sldId id="293" r:id="rId16"/>
    <p:sldId id="294" r:id="rId17"/>
    <p:sldId id="278" r:id="rId18"/>
    <p:sldId id="279" r:id="rId19"/>
    <p:sldId id="284" r:id="rId20"/>
    <p:sldId id="286" r:id="rId21"/>
    <p:sldId id="292"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B284D618-C855-4BDD-BD71-9DAE8342A1B5}">
          <p14:sldIdLst>
            <p14:sldId id="257"/>
            <p14:sldId id="258"/>
            <p14:sldId id="264"/>
            <p14:sldId id="265"/>
            <p14:sldId id="271"/>
            <p14:sldId id="270"/>
            <p14:sldId id="266"/>
            <p14:sldId id="267"/>
            <p14:sldId id="268"/>
            <p14:sldId id="269"/>
            <p14:sldId id="272"/>
            <p14:sldId id="277"/>
            <p14:sldId id="275"/>
            <p14:sldId id="276"/>
            <p14:sldId id="293"/>
            <p14:sldId id="294"/>
            <p14:sldId id="278"/>
            <p14:sldId id="279"/>
            <p14:sldId id="284"/>
            <p14:sldId id="286"/>
            <p14:sldId id="29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11" autoAdjust="0"/>
    <p:restoredTop sz="94694" autoAdjust="0"/>
  </p:normalViewPr>
  <p:slideViewPr>
    <p:cSldViewPr snapToGrid="0">
      <p:cViewPr varScale="1">
        <p:scale>
          <a:sx n="108" d="100"/>
          <a:sy n="108" d="100"/>
        </p:scale>
        <p:origin x="78" y="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jpeg>
</file>

<file path=ppt/media/image12.png>
</file>

<file path=ppt/media/image13.png>
</file>

<file path=ppt/media/image14.gif>
</file>

<file path=ppt/media/image15.pn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4.png>
</file>

<file path=ppt/media/image4.sv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BCC92B-3B7F-4BA6-B02D-55E4E493B52A}" type="datetimeFigureOut">
              <a:rPr lang="zh-CN" altLang="en-US" smtClean="0"/>
              <a:t>2020/11/15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3A141E-0F5F-41A0-9236-8FC5289C051C}" type="slidenum">
              <a:rPr lang="zh-CN" altLang="en-US" smtClean="0"/>
              <a:t>‹#›</a:t>
            </a:fld>
            <a:endParaRPr lang="zh-CN" altLang="en-US"/>
          </a:p>
        </p:txBody>
      </p:sp>
    </p:spTree>
    <p:extLst>
      <p:ext uri="{BB962C8B-B14F-4D97-AF65-F5344CB8AC3E}">
        <p14:creationId xmlns:p14="http://schemas.microsoft.com/office/powerpoint/2010/main" val="23351972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aseline="0" dirty="0"/>
              <a:t>各位下午好，今天我做的报告的题目是极光弧的纵向传播</a:t>
            </a:r>
            <a:endParaRPr lang="en-US" altLang="zh-CN" baseline="0" dirty="0"/>
          </a:p>
        </p:txBody>
      </p:sp>
      <p:sp>
        <p:nvSpPr>
          <p:cNvPr id="4" name="灯片编号占位符 3"/>
          <p:cNvSpPr>
            <a:spLocks noGrp="1"/>
          </p:cNvSpPr>
          <p:nvPr>
            <p:ph type="sldNum" sz="quarter" idx="10"/>
          </p:nvPr>
        </p:nvSpPr>
        <p:spPr/>
        <p:txBody>
          <a:bodyPr/>
          <a:lstStyle/>
          <a:p>
            <a:fld id="{FF085B7A-DE4C-434A-B08A-72A6845E7411}" type="slidenum">
              <a:rPr lang="zh-CN" altLang="en-US" smtClean="0"/>
              <a:t>1</a:t>
            </a:fld>
            <a:endParaRPr lang="zh-CN" altLang="en-US"/>
          </a:p>
        </p:txBody>
      </p:sp>
    </p:spTree>
    <p:extLst>
      <p:ext uri="{BB962C8B-B14F-4D97-AF65-F5344CB8AC3E}">
        <p14:creationId xmlns:p14="http://schemas.microsoft.com/office/powerpoint/2010/main" val="8010736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Part3 is case study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These are three typical cases, From left to right, it is propagate westward, both sides, eastward, The red lines trace the initial brightening arcs and then shifted slightly equatorward for not hiding the arcs</a:t>
            </a:r>
          </a:p>
          <a:p>
            <a:r>
              <a:rPr lang="en-US" altLang="zh-CN" sz="1200" kern="1200" dirty="0" smtClean="0">
                <a:solidFill>
                  <a:schemeClr val="tx1"/>
                </a:solidFill>
                <a:effectLst/>
                <a:latin typeface="+mn-lt"/>
                <a:ea typeface="+mn-ea"/>
                <a:cs typeface="+mn-cs"/>
              </a:rPr>
              <a:t>(W</a:t>
            </a:r>
            <a:r>
              <a:rPr lang="en-US" altLang="zh-CN" sz="1200" kern="1200" baseline="0" dirty="0" smtClean="0">
                <a:solidFill>
                  <a:schemeClr val="tx1"/>
                </a:solidFill>
                <a:effectLst/>
                <a:latin typeface="+mn-lt"/>
                <a:ea typeface="+mn-ea"/>
                <a:cs typeface="+mn-cs"/>
              </a:rPr>
              <a:t> e)</a:t>
            </a:r>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向西传播波事件中的起始波发生在最小纬度点以西。 双向事件中的波也向西发生，但起始弧的倾斜较小。 相反，向东传播的波浪事件发生在最小纬度点以东。</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我们注意到的另一个区别是起纬度。 向西和双向波事件的发生发生在典型的亚暴起伏纬度（</a:t>
            </a:r>
            <a:r>
              <a:rPr lang="en-US" altLang="zh-CN" sz="1200" b="0" i="0" kern="1200" dirty="0" smtClean="0">
                <a:solidFill>
                  <a:schemeClr val="tx1"/>
                </a:solidFill>
                <a:effectLst/>
                <a:latin typeface="+mn-lt"/>
                <a:ea typeface="+mn-ea"/>
                <a:cs typeface="+mn-cs"/>
              </a:rPr>
              <a:t>〜67°</a:t>
            </a:r>
            <a:r>
              <a:rPr lang="zh-CN" altLang="en-US" sz="1200" b="0" i="0" kern="1200" dirty="0" smtClean="0">
                <a:solidFill>
                  <a:schemeClr val="tx1"/>
                </a:solidFill>
                <a:effectLst/>
                <a:latin typeface="+mn-lt"/>
                <a:ea typeface="+mn-ea"/>
                <a:cs typeface="+mn-cs"/>
              </a:rPr>
              <a:t>磁纬度</a:t>
            </a:r>
            <a:r>
              <a:rPr lang="en-US" altLang="zh-CN" sz="1200" b="0" i="0" kern="1200" dirty="0" smtClean="0">
                <a:solidFill>
                  <a:schemeClr val="tx1"/>
                </a:solidFill>
                <a:effectLst/>
                <a:latin typeface="+mn-lt"/>
                <a:ea typeface="+mn-ea"/>
                <a:cs typeface="+mn-cs"/>
              </a:rPr>
              <a:t>[MLAT] [Liou</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2001</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Frey</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2004]</a:t>
            </a:r>
            <a:r>
              <a:rPr lang="zh-CN" altLang="en-US" sz="1200" b="0" i="0" kern="1200" dirty="0" smtClean="0">
                <a:solidFill>
                  <a:schemeClr val="tx1"/>
                </a:solidFill>
                <a:effectLst/>
                <a:latin typeface="+mn-lt"/>
                <a:ea typeface="+mn-ea"/>
                <a:cs typeface="+mn-cs"/>
              </a:rPr>
              <a:t>），而向东传播的波事件发生。 发生在低纬度（</a:t>
            </a:r>
            <a:r>
              <a:rPr lang="en-US" altLang="zh-CN" sz="1200" b="0" i="0" kern="1200" dirty="0" smtClean="0">
                <a:solidFill>
                  <a:schemeClr val="tx1"/>
                </a:solidFill>
                <a:effectLst/>
                <a:latin typeface="+mn-lt"/>
                <a:ea typeface="+mn-ea"/>
                <a:cs typeface="+mn-cs"/>
              </a:rPr>
              <a:t>63°–64°MLAT</a:t>
            </a:r>
            <a:r>
              <a:rPr lang="zh-CN" altLang="en-US" sz="1200" b="0" i="0"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10</a:t>
            </a:fld>
            <a:endParaRPr lang="zh-CN" altLang="en-US"/>
          </a:p>
        </p:txBody>
      </p:sp>
    </p:spTree>
    <p:extLst>
      <p:ext uri="{BB962C8B-B14F-4D97-AF65-F5344CB8AC3E}">
        <p14:creationId xmlns:p14="http://schemas.microsoft.com/office/powerpoint/2010/main" val="1133441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Part3 is case study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These are three typical cases, From left to right, it is propagate westward, both sides, eastward, The red lines trace the initial brightening arcs and then shifted slightly equatorward for not hiding the arcs</a:t>
            </a:r>
          </a:p>
          <a:p>
            <a:r>
              <a:rPr lang="en-US" altLang="zh-CN" sz="1200" kern="1200" dirty="0" smtClean="0">
                <a:solidFill>
                  <a:schemeClr val="tx1"/>
                </a:solidFill>
                <a:effectLst/>
                <a:latin typeface="+mn-lt"/>
                <a:ea typeface="+mn-ea"/>
                <a:cs typeface="+mn-cs"/>
              </a:rPr>
              <a:t>(W</a:t>
            </a:r>
            <a:r>
              <a:rPr lang="en-US" altLang="zh-CN" sz="1200" kern="1200" baseline="0" dirty="0" smtClean="0">
                <a:solidFill>
                  <a:schemeClr val="tx1"/>
                </a:solidFill>
                <a:effectLst/>
                <a:latin typeface="+mn-lt"/>
                <a:ea typeface="+mn-ea"/>
                <a:cs typeface="+mn-cs"/>
              </a:rPr>
              <a:t> e)</a:t>
            </a:r>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向西传播波事件中的起始波发生在最小纬度点以西。 双向事件中的波也向西发生，但起始弧的倾斜较小。 相反，向东传播的波浪事件发生在最小纬度点以东。</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我们注意到的另一个区别是起纬度。 向西和双向波事件的发生发生在典型的亚暴起伏纬度（</a:t>
            </a:r>
            <a:r>
              <a:rPr lang="en-US" altLang="zh-CN" sz="1200" b="0" i="0" kern="1200" dirty="0" smtClean="0">
                <a:solidFill>
                  <a:schemeClr val="tx1"/>
                </a:solidFill>
                <a:effectLst/>
                <a:latin typeface="+mn-lt"/>
                <a:ea typeface="+mn-ea"/>
                <a:cs typeface="+mn-cs"/>
              </a:rPr>
              <a:t>〜67°</a:t>
            </a:r>
            <a:r>
              <a:rPr lang="zh-CN" altLang="en-US" sz="1200" b="0" i="0" kern="1200" dirty="0" smtClean="0">
                <a:solidFill>
                  <a:schemeClr val="tx1"/>
                </a:solidFill>
                <a:effectLst/>
                <a:latin typeface="+mn-lt"/>
                <a:ea typeface="+mn-ea"/>
                <a:cs typeface="+mn-cs"/>
              </a:rPr>
              <a:t>磁纬度</a:t>
            </a:r>
            <a:r>
              <a:rPr lang="en-US" altLang="zh-CN" sz="1200" b="0" i="0" kern="1200" dirty="0" smtClean="0">
                <a:solidFill>
                  <a:schemeClr val="tx1"/>
                </a:solidFill>
                <a:effectLst/>
                <a:latin typeface="+mn-lt"/>
                <a:ea typeface="+mn-ea"/>
                <a:cs typeface="+mn-cs"/>
              </a:rPr>
              <a:t>[MLAT] [Liou</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2001</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Frey</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2004]</a:t>
            </a:r>
            <a:r>
              <a:rPr lang="zh-CN" altLang="en-US" sz="1200" b="0" i="0" kern="1200" dirty="0" smtClean="0">
                <a:solidFill>
                  <a:schemeClr val="tx1"/>
                </a:solidFill>
                <a:effectLst/>
                <a:latin typeface="+mn-lt"/>
                <a:ea typeface="+mn-ea"/>
                <a:cs typeface="+mn-cs"/>
              </a:rPr>
              <a:t>），而向东传播的波事件发生。 发生在低纬度（</a:t>
            </a:r>
            <a:r>
              <a:rPr lang="en-US" altLang="zh-CN" sz="1200" b="0" i="0" kern="1200" dirty="0" smtClean="0">
                <a:solidFill>
                  <a:schemeClr val="tx1"/>
                </a:solidFill>
                <a:effectLst/>
                <a:latin typeface="+mn-lt"/>
                <a:ea typeface="+mn-ea"/>
                <a:cs typeface="+mn-cs"/>
              </a:rPr>
              <a:t>63°–64°MLAT</a:t>
            </a:r>
            <a:r>
              <a:rPr lang="zh-CN" altLang="en-US" sz="1200" b="0" i="0"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11</a:t>
            </a:fld>
            <a:endParaRPr lang="zh-CN" altLang="en-US"/>
          </a:p>
        </p:txBody>
      </p:sp>
    </p:spTree>
    <p:extLst>
      <p:ext uri="{BB962C8B-B14F-4D97-AF65-F5344CB8AC3E}">
        <p14:creationId xmlns:p14="http://schemas.microsoft.com/office/powerpoint/2010/main" val="42144717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Part3 is case study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These are three typical cases, From left to right, it is propagate westward, both sides, eastward, The red lines trace the initial brightening arcs and then shifted slightly equatorward for not hiding the arcs</a:t>
            </a:r>
          </a:p>
          <a:p>
            <a:r>
              <a:rPr lang="en-US" altLang="zh-CN" sz="1200" kern="1200" dirty="0" smtClean="0">
                <a:solidFill>
                  <a:schemeClr val="tx1"/>
                </a:solidFill>
                <a:effectLst/>
                <a:latin typeface="+mn-lt"/>
                <a:ea typeface="+mn-ea"/>
                <a:cs typeface="+mn-cs"/>
              </a:rPr>
              <a:t>(W</a:t>
            </a:r>
            <a:r>
              <a:rPr lang="en-US" altLang="zh-CN" sz="1200" kern="1200" baseline="0" dirty="0" smtClean="0">
                <a:solidFill>
                  <a:schemeClr val="tx1"/>
                </a:solidFill>
                <a:effectLst/>
                <a:latin typeface="+mn-lt"/>
                <a:ea typeface="+mn-ea"/>
                <a:cs typeface="+mn-cs"/>
              </a:rPr>
              <a:t> e)</a:t>
            </a:r>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向西传播波事件中的起始波发生在最小纬度点以西。 双向事件中的波也向西发生，但起始弧的倾斜较小。 相反，向东传播的波浪事件发生在最小纬度点以东。</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我们注意到的另一个区别是起纬度。 向西和双向波事件的发生发生在典型的亚暴起伏纬度（</a:t>
            </a:r>
            <a:r>
              <a:rPr lang="en-US" altLang="zh-CN" sz="1200" b="0" i="0" kern="1200" dirty="0" smtClean="0">
                <a:solidFill>
                  <a:schemeClr val="tx1"/>
                </a:solidFill>
                <a:effectLst/>
                <a:latin typeface="+mn-lt"/>
                <a:ea typeface="+mn-ea"/>
                <a:cs typeface="+mn-cs"/>
              </a:rPr>
              <a:t>〜67°</a:t>
            </a:r>
            <a:r>
              <a:rPr lang="zh-CN" altLang="en-US" sz="1200" b="0" i="0" kern="1200" dirty="0" smtClean="0">
                <a:solidFill>
                  <a:schemeClr val="tx1"/>
                </a:solidFill>
                <a:effectLst/>
                <a:latin typeface="+mn-lt"/>
                <a:ea typeface="+mn-ea"/>
                <a:cs typeface="+mn-cs"/>
              </a:rPr>
              <a:t>磁纬度</a:t>
            </a:r>
            <a:r>
              <a:rPr lang="en-US" altLang="zh-CN" sz="1200" b="0" i="0" kern="1200" dirty="0" smtClean="0">
                <a:solidFill>
                  <a:schemeClr val="tx1"/>
                </a:solidFill>
                <a:effectLst/>
                <a:latin typeface="+mn-lt"/>
                <a:ea typeface="+mn-ea"/>
                <a:cs typeface="+mn-cs"/>
              </a:rPr>
              <a:t>[MLAT] [Liou</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2001</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Frey</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2004]</a:t>
            </a:r>
            <a:r>
              <a:rPr lang="zh-CN" altLang="en-US" sz="1200" b="0" i="0" kern="1200" dirty="0" smtClean="0">
                <a:solidFill>
                  <a:schemeClr val="tx1"/>
                </a:solidFill>
                <a:effectLst/>
                <a:latin typeface="+mn-lt"/>
                <a:ea typeface="+mn-ea"/>
                <a:cs typeface="+mn-cs"/>
              </a:rPr>
              <a:t>），而向东传播的波事件发生。 发生在低纬度（</a:t>
            </a:r>
            <a:r>
              <a:rPr lang="en-US" altLang="zh-CN" sz="1200" b="0" i="0" kern="1200" dirty="0" smtClean="0">
                <a:solidFill>
                  <a:schemeClr val="tx1"/>
                </a:solidFill>
                <a:effectLst/>
                <a:latin typeface="+mn-lt"/>
                <a:ea typeface="+mn-ea"/>
                <a:cs typeface="+mn-cs"/>
              </a:rPr>
              <a:t>63°–64°MLAT</a:t>
            </a:r>
            <a:r>
              <a:rPr lang="zh-CN" altLang="en-US" sz="1200" b="0" i="0"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12</a:t>
            </a:fld>
            <a:endParaRPr lang="zh-CN" altLang="en-US"/>
          </a:p>
        </p:txBody>
      </p:sp>
    </p:spTree>
    <p:extLst>
      <p:ext uri="{BB962C8B-B14F-4D97-AF65-F5344CB8AC3E}">
        <p14:creationId xmlns:p14="http://schemas.microsoft.com/office/powerpoint/2010/main" val="32549664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Part3 is case study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These are three typical cases, From left to right, it is propagate westward, both sides, eastward, The red lines trace the initial brightening arcs and then shifted slightly equatorward for not hiding the arcs</a:t>
            </a:r>
          </a:p>
          <a:p>
            <a:r>
              <a:rPr lang="en-US" altLang="zh-CN" sz="1200" kern="1200" dirty="0" smtClean="0">
                <a:solidFill>
                  <a:schemeClr val="tx1"/>
                </a:solidFill>
                <a:effectLst/>
                <a:latin typeface="+mn-lt"/>
                <a:ea typeface="+mn-ea"/>
                <a:cs typeface="+mn-cs"/>
              </a:rPr>
              <a:t>(W</a:t>
            </a:r>
            <a:r>
              <a:rPr lang="en-US" altLang="zh-CN" sz="1200" kern="1200" baseline="0" dirty="0" smtClean="0">
                <a:solidFill>
                  <a:schemeClr val="tx1"/>
                </a:solidFill>
                <a:effectLst/>
                <a:latin typeface="+mn-lt"/>
                <a:ea typeface="+mn-ea"/>
                <a:cs typeface="+mn-cs"/>
              </a:rPr>
              <a:t> e)</a:t>
            </a:r>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向西传播波事件中的起始波发生在最小纬度点以西。 双向事件中的波也向西发生，但起始弧的倾斜较小。 相反，向东传播的波浪事件发生在最小纬度点以东。</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我们注意到的另一个区别是起纬度。 向西和双向波事件的发生发生在典型的亚暴起伏纬度（</a:t>
            </a:r>
            <a:r>
              <a:rPr lang="en-US" altLang="zh-CN" sz="1200" b="0" i="0" kern="1200" dirty="0" smtClean="0">
                <a:solidFill>
                  <a:schemeClr val="tx1"/>
                </a:solidFill>
                <a:effectLst/>
                <a:latin typeface="+mn-lt"/>
                <a:ea typeface="+mn-ea"/>
                <a:cs typeface="+mn-cs"/>
              </a:rPr>
              <a:t>〜67°</a:t>
            </a:r>
            <a:r>
              <a:rPr lang="zh-CN" altLang="en-US" sz="1200" b="0" i="0" kern="1200" dirty="0" smtClean="0">
                <a:solidFill>
                  <a:schemeClr val="tx1"/>
                </a:solidFill>
                <a:effectLst/>
                <a:latin typeface="+mn-lt"/>
                <a:ea typeface="+mn-ea"/>
                <a:cs typeface="+mn-cs"/>
              </a:rPr>
              <a:t>磁纬度</a:t>
            </a:r>
            <a:r>
              <a:rPr lang="en-US" altLang="zh-CN" sz="1200" b="0" i="0" kern="1200" dirty="0" smtClean="0">
                <a:solidFill>
                  <a:schemeClr val="tx1"/>
                </a:solidFill>
                <a:effectLst/>
                <a:latin typeface="+mn-lt"/>
                <a:ea typeface="+mn-ea"/>
                <a:cs typeface="+mn-cs"/>
              </a:rPr>
              <a:t>[MLAT] [Liou</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2001</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Frey</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2004]</a:t>
            </a:r>
            <a:r>
              <a:rPr lang="zh-CN" altLang="en-US" sz="1200" b="0" i="0" kern="1200" dirty="0" smtClean="0">
                <a:solidFill>
                  <a:schemeClr val="tx1"/>
                </a:solidFill>
                <a:effectLst/>
                <a:latin typeface="+mn-lt"/>
                <a:ea typeface="+mn-ea"/>
                <a:cs typeface="+mn-cs"/>
              </a:rPr>
              <a:t>），而向东传播的波事件发生。 发生在低纬度（</a:t>
            </a:r>
            <a:r>
              <a:rPr lang="en-US" altLang="zh-CN" sz="1200" b="0" i="0" kern="1200" dirty="0" smtClean="0">
                <a:solidFill>
                  <a:schemeClr val="tx1"/>
                </a:solidFill>
                <a:effectLst/>
                <a:latin typeface="+mn-lt"/>
                <a:ea typeface="+mn-ea"/>
                <a:cs typeface="+mn-cs"/>
              </a:rPr>
              <a:t>63°–64°MLAT</a:t>
            </a:r>
            <a:r>
              <a:rPr lang="zh-CN" altLang="en-US" sz="1200" b="0" i="0"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15</a:t>
            </a:fld>
            <a:endParaRPr lang="zh-CN" altLang="en-US"/>
          </a:p>
        </p:txBody>
      </p:sp>
    </p:spTree>
    <p:extLst>
      <p:ext uri="{BB962C8B-B14F-4D97-AF65-F5344CB8AC3E}">
        <p14:creationId xmlns:p14="http://schemas.microsoft.com/office/powerpoint/2010/main" val="34059111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Part3 is case study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These are three typical cases, From left to right, it is propagate westward, both sides, eastward, The red lines trace the initial brightening arcs and then shifted slightly equatorward for not hiding the arcs</a:t>
            </a:r>
          </a:p>
          <a:p>
            <a:r>
              <a:rPr lang="en-US" altLang="zh-CN" sz="1200" kern="1200" dirty="0" smtClean="0">
                <a:solidFill>
                  <a:schemeClr val="tx1"/>
                </a:solidFill>
                <a:effectLst/>
                <a:latin typeface="+mn-lt"/>
                <a:ea typeface="+mn-ea"/>
                <a:cs typeface="+mn-cs"/>
              </a:rPr>
              <a:t>(W</a:t>
            </a:r>
            <a:r>
              <a:rPr lang="en-US" altLang="zh-CN" sz="1200" kern="1200" baseline="0" dirty="0" smtClean="0">
                <a:solidFill>
                  <a:schemeClr val="tx1"/>
                </a:solidFill>
                <a:effectLst/>
                <a:latin typeface="+mn-lt"/>
                <a:ea typeface="+mn-ea"/>
                <a:cs typeface="+mn-cs"/>
              </a:rPr>
              <a:t> e)</a:t>
            </a:r>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向西传播波事件中的起始波发生在最小纬度点以西。 双向事件中的波也向西发生，但起始弧的倾斜较小。 相反，向东传播的波浪事件发生在最小纬度点以东。</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我们注意到的另一个区别是起纬度。 向西和双向波事件的发生发生在典型的亚暴起伏纬度（</a:t>
            </a:r>
            <a:r>
              <a:rPr lang="en-US" altLang="zh-CN" sz="1200" b="0" i="0" kern="1200" dirty="0" smtClean="0">
                <a:solidFill>
                  <a:schemeClr val="tx1"/>
                </a:solidFill>
                <a:effectLst/>
                <a:latin typeface="+mn-lt"/>
                <a:ea typeface="+mn-ea"/>
                <a:cs typeface="+mn-cs"/>
              </a:rPr>
              <a:t>〜67°</a:t>
            </a:r>
            <a:r>
              <a:rPr lang="zh-CN" altLang="en-US" sz="1200" b="0" i="0" kern="1200" dirty="0" smtClean="0">
                <a:solidFill>
                  <a:schemeClr val="tx1"/>
                </a:solidFill>
                <a:effectLst/>
                <a:latin typeface="+mn-lt"/>
                <a:ea typeface="+mn-ea"/>
                <a:cs typeface="+mn-cs"/>
              </a:rPr>
              <a:t>磁纬度</a:t>
            </a:r>
            <a:r>
              <a:rPr lang="en-US" altLang="zh-CN" sz="1200" b="0" i="0" kern="1200" dirty="0" smtClean="0">
                <a:solidFill>
                  <a:schemeClr val="tx1"/>
                </a:solidFill>
                <a:effectLst/>
                <a:latin typeface="+mn-lt"/>
                <a:ea typeface="+mn-ea"/>
                <a:cs typeface="+mn-cs"/>
              </a:rPr>
              <a:t>[MLAT] [Liou</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2001</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Frey</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2004]</a:t>
            </a:r>
            <a:r>
              <a:rPr lang="zh-CN" altLang="en-US" sz="1200" b="0" i="0" kern="1200" dirty="0" smtClean="0">
                <a:solidFill>
                  <a:schemeClr val="tx1"/>
                </a:solidFill>
                <a:effectLst/>
                <a:latin typeface="+mn-lt"/>
                <a:ea typeface="+mn-ea"/>
                <a:cs typeface="+mn-cs"/>
              </a:rPr>
              <a:t>），而向东传播的波事件发生。 发生在低纬度（</a:t>
            </a:r>
            <a:r>
              <a:rPr lang="en-US" altLang="zh-CN" sz="1200" b="0" i="0" kern="1200" dirty="0" smtClean="0">
                <a:solidFill>
                  <a:schemeClr val="tx1"/>
                </a:solidFill>
                <a:effectLst/>
                <a:latin typeface="+mn-lt"/>
                <a:ea typeface="+mn-ea"/>
                <a:cs typeface="+mn-cs"/>
              </a:rPr>
              <a:t>63°–64°MLAT</a:t>
            </a:r>
            <a:r>
              <a:rPr lang="zh-CN" altLang="en-US" sz="1200" b="0" i="0"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16</a:t>
            </a:fld>
            <a:endParaRPr lang="zh-CN" altLang="en-US"/>
          </a:p>
        </p:txBody>
      </p:sp>
    </p:spTree>
    <p:extLst>
      <p:ext uri="{BB962C8B-B14F-4D97-AF65-F5344CB8AC3E}">
        <p14:creationId xmlns:p14="http://schemas.microsoft.com/office/powerpoint/2010/main" val="2820528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2</a:t>
            </a:fld>
            <a:endParaRPr lang="zh-CN" altLang="en-US"/>
          </a:p>
        </p:txBody>
      </p:sp>
    </p:spTree>
    <p:extLst>
      <p:ext uri="{BB962C8B-B14F-4D97-AF65-F5344CB8AC3E}">
        <p14:creationId xmlns:p14="http://schemas.microsoft.com/office/powerpoint/2010/main" val="13500417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Part1 ,background</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As you know, Auroral substorms are often associated with optical ray or bead structures during initial brightening (substorm auroral onset waves). </a:t>
            </a:r>
          </a:p>
          <a:p>
            <a:r>
              <a:rPr lang="en-US" altLang="zh-CN" sz="1200" kern="1200" dirty="0" smtClean="0">
                <a:solidFill>
                  <a:schemeClr val="tx1"/>
                </a:solidFill>
                <a:effectLst/>
                <a:latin typeface="+mn-lt"/>
                <a:ea typeface="+mn-ea"/>
                <a:cs typeface="+mn-cs"/>
              </a:rPr>
              <a:t>Nearly</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Weak  </a:t>
            </a:r>
            <a:endParaRPr lang="zh-CN" altLang="zh-CN" sz="1200" kern="1200" dirty="0" smtClean="0">
              <a:solidFill>
                <a:schemeClr val="tx1"/>
              </a:solidFill>
              <a:effectLst/>
              <a:latin typeface="+mn-lt"/>
              <a:ea typeface="+mn-ea"/>
              <a:cs typeface="+mn-cs"/>
            </a:endParaRPr>
          </a:p>
          <a:p>
            <a:pPr marL="0" marR="0" lvl="0" indent="0" algn="l" defTabSz="914354"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扩张阶段（第一阶段）：</a:t>
            </a:r>
            <a:r>
              <a:rPr lang="en-US" altLang="zh-CN" sz="1200" b="0" i="0" kern="1200" dirty="0" smtClean="0">
                <a:solidFill>
                  <a:schemeClr val="tx1"/>
                </a:solidFill>
                <a:effectLst/>
                <a:latin typeface="+mn-lt"/>
                <a:ea typeface="+mn-ea"/>
                <a:cs typeface="+mn-cs"/>
              </a:rPr>
              <a:t>T = 0-5</a:t>
            </a:r>
            <a:r>
              <a:rPr lang="zh-CN" altLang="en-US" sz="1200" b="0" i="0" kern="1200" dirty="0" smtClean="0">
                <a:solidFill>
                  <a:schemeClr val="tx1"/>
                </a:solidFill>
                <a:effectLst/>
                <a:latin typeface="+mn-lt"/>
                <a:ea typeface="+mn-ea"/>
                <a:cs typeface="+mn-cs"/>
              </a:rPr>
              <a:t>获胜。 第一个迹象是大约几千公里长的静弧在大约午夜子午线的中心突然变亮（几分钟内）。 其他弧可能一直保持模糊和扩散状态，直到变亮的弧开始向极点移动为止：在某些情况下，几乎看不见的弧可能会突然变亮，好像在午夜的天空中突然形成了一个新弧。 增亮通常伴随着独特的射线结构的发展。 这种射线结构也称为珠子，可以表征为沿初始增亮弧的光波状结构</a:t>
            </a:r>
            <a:r>
              <a:rPr lang="en-US" altLang="zh-CN" sz="1200" b="0" i="0" kern="1200" dirty="0" smtClean="0">
                <a:solidFill>
                  <a:schemeClr val="tx1"/>
                </a:solidFill>
                <a:effectLst/>
                <a:latin typeface="+mn-lt"/>
                <a:ea typeface="+mn-ea"/>
                <a:cs typeface="+mn-cs"/>
              </a:rPr>
              <a:t>[Donovan et al</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2006; </a:t>
            </a:r>
            <a:r>
              <a:rPr lang="zh-CN" altLang="en-US" sz="1200" b="0" i="0" kern="1200" dirty="0" smtClean="0">
                <a:solidFill>
                  <a:schemeClr val="tx1"/>
                </a:solidFill>
                <a:effectLst/>
                <a:latin typeface="+mn-lt"/>
                <a:ea typeface="+mn-ea"/>
                <a:cs typeface="+mn-cs"/>
              </a:rPr>
              <a:t>亨德森（</a:t>
            </a:r>
            <a:r>
              <a:rPr lang="en-US" altLang="zh-CN" sz="1200" b="0" i="0" kern="1200" dirty="0" smtClean="0">
                <a:solidFill>
                  <a:schemeClr val="tx1"/>
                </a:solidFill>
                <a:effectLst/>
                <a:latin typeface="+mn-lt"/>
                <a:ea typeface="+mn-ea"/>
                <a:cs typeface="+mn-cs"/>
              </a:rPr>
              <a:t>Henderson</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2009</a:t>
            </a:r>
            <a:r>
              <a:rPr lang="zh-CN" altLang="en-US" sz="1200" b="0" i="0" kern="1200" dirty="0" smtClean="0">
                <a:solidFill>
                  <a:schemeClr val="tx1"/>
                </a:solidFill>
                <a:effectLst/>
                <a:latin typeface="+mn-lt"/>
                <a:ea typeface="+mn-ea"/>
                <a:cs typeface="+mn-cs"/>
              </a:rPr>
              <a:t>年； </a:t>
            </a:r>
            <a:r>
              <a:rPr lang="en-US" altLang="zh-CN" sz="1200" b="0" i="0" kern="1200" dirty="0" smtClean="0">
                <a:solidFill>
                  <a:schemeClr val="tx1"/>
                </a:solidFill>
                <a:effectLst/>
                <a:latin typeface="+mn-lt"/>
                <a:ea typeface="+mn-ea"/>
                <a:cs typeface="+mn-cs"/>
              </a:rPr>
              <a:t>Rae et al</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2010]</a:t>
            </a:r>
            <a:r>
              <a:rPr lang="zh-CN" altLang="en-US" sz="1200" b="0" i="0" kern="1200" dirty="0" smtClean="0">
                <a:solidFill>
                  <a:schemeClr val="tx1"/>
                </a:solidFill>
                <a:effectLst/>
                <a:latin typeface="+mn-lt"/>
                <a:ea typeface="+mn-ea"/>
                <a:cs typeface="+mn-cs"/>
              </a:rPr>
              <a:t>（以下简称为亚风暴极光起伏波或为方便起见起伏波）</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3</a:t>
            </a:fld>
            <a:endParaRPr lang="zh-CN" altLang="en-US"/>
          </a:p>
        </p:txBody>
      </p:sp>
    </p:spTree>
    <p:extLst>
      <p:ext uri="{BB962C8B-B14F-4D97-AF65-F5344CB8AC3E}">
        <p14:creationId xmlns:p14="http://schemas.microsoft.com/office/powerpoint/2010/main" val="33053351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Patr2,method event selected</a:t>
            </a:r>
            <a:endParaRPr lang="zh-CN"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order to better understand this structure, a certain number of events is necessary, they have formulated two principles for event selection.</a:t>
            </a:r>
            <a:endParaRPr lang="zh-CN" altLang="zh-CN" sz="1200" kern="1200" dirty="0" smtClean="0">
              <a:solidFill>
                <a:schemeClr val="tx1"/>
              </a:solidFill>
              <a:effectLst/>
              <a:latin typeface="+mn-lt"/>
              <a:ea typeface="+mn-ea"/>
              <a:cs typeface="+mn-cs"/>
            </a:endParaRPr>
          </a:p>
          <a:p>
            <a:pPr algn="l"/>
            <a:r>
              <a:rPr lang="en-US" altLang="zh-CN" sz="1200" b="0" i="0" kern="1200" dirty="0" smtClean="0">
                <a:solidFill>
                  <a:schemeClr val="tx1"/>
                </a:solidFill>
                <a:effectLst/>
                <a:latin typeface="+mn-lt"/>
                <a:ea typeface="+mn-ea"/>
                <a:cs typeface="+mn-cs"/>
              </a:rPr>
              <a:t>1</a:t>
            </a:r>
            <a:r>
              <a:rPr lang="zh-CN" altLang="en-US" sz="1200" b="0" i="0" kern="1200" dirty="0" smtClean="0">
                <a:solidFill>
                  <a:schemeClr val="tx1"/>
                </a:solidFill>
                <a:effectLst/>
                <a:latin typeface="+mn-lt"/>
                <a:ea typeface="+mn-ea"/>
                <a:cs typeface="+mn-cs"/>
              </a:rPr>
              <a:t>，选择的孤立的亚暴事件，极光和地面磁力计数据在发病前至少</a:t>
            </a:r>
            <a:r>
              <a:rPr lang="en-US" altLang="zh-CN" sz="1200" b="0" i="0" kern="1200" dirty="0" smtClean="0">
                <a:solidFill>
                  <a:schemeClr val="tx1"/>
                </a:solidFill>
                <a:effectLst/>
                <a:latin typeface="+mn-lt"/>
                <a:ea typeface="+mn-ea"/>
                <a:cs typeface="+mn-cs"/>
              </a:rPr>
              <a:t>30</a:t>
            </a:r>
            <a:r>
              <a:rPr lang="zh-CN" altLang="en-US" sz="1200" b="0" i="0" kern="1200" dirty="0" smtClean="0">
                <a:solidFill>
                  <a:schemeClr val="tx1"/>
                </a:solidFill>
                <a:effectLst/>
                <a:latin typeface="+mn-lt"/>
                <a:ea typeface="+mn-ea"/>
                <a:cs typeface="+mn-cs"/>
              </a:rPr>
              <a:t>分钟内未显示先前的亚暴活动</a:t>
            </a:r>
            <a:endParaRPr lang="en-US" altLang="zh-CN" sz="1200" b="0" i="0" kern="1200" dirty="0" smtClean="0">
              <a:solidFill>
                <a:schemeClr val="tx1"/>
              </a:solidFill>
              <a:effectLst/>
              <a:latin typeface="+mn-lt"/>
              <a:ea typeface="+mn-ea"/>
              <a:cs typeface="+mn-cs"/>
            </a:endParaRPr>
          </a:p>
          <a:p>
            <a:pPr algn="l"/>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通过要求极地扩张期间</a:t>
            </a:r>
            <a:r>
              <a:rPr lang="en-US" altLang="zh-CN" sz="1200" b="0" i="0" kern="1200" dirty="0" smtClean="0">
                <a:solidFill>
                  <a:schemeClr val="tx1"/>
                </a:solidFill>
                <a:effectLst/>
                <a:latin typeface="+mn-lt"/>
                <a:ea typeface="+mn-ea"/>
                <a:cs typeface="+mn-cs"/>
              </a:rPr>
              <a:t>AL</a:t>
            </a:r>
            <a:r>
              <a:rPr lang="zh-CN" altLang="en-US" sz="1200" b="0" i="0" kern="1200" dirty="0" smtClean="0">
                <a:solidFill>
                  <a:schemeClr val="tx1"/>
                </a:solidFill>
                <a:effectLst/>
                <a:latin typeface="+mn-lt"/>
                <a:ea typeface="+mn-ea"/>
                <a:cs typeface="+mn-cs"/>
              </a:rPr>
              <a:t>或</a:t>
            </a:r>
            <a:r>
              <a:rPr lang="en-US" altLang="zh-CN" sz="1200" b="0" i="0" kern="1200" dirty="0" smtClean="0">
                <a:solidFill>
                  <a:schemeClr val="tx1"/>
                </a:solidFill>
                <a:effectLst/>
                <a:latin typeface="+mn-lt"/>
                <a:ea typeface="+mn-ea"/>
                <a:cs typeface="+mn-cs"/>
              </a:rPr>
              <a:t>THEMIS AL</a:t>
            </a:r>
            <a:r>
              <a:rPr lang="zh-CN" altLang="en-US" sz="1200" b="0" i="0" kern="1200" dirty="0" smtClean="0">
                <a:solidFill>
                  <a:schemeClr val="tx1"/>
                </a:solidFill>
                <a:effectLst/>
                <a:latin typeface="+mn-lt"/>
                <a:ea typeface="+mn-ea"/>
                <a:cs typeface="+mn-cs"/>
              </a:rPr>
              <a:t>指数显示出超过</a:t>
            </a:r>
            <a:r>
              <a:rPr lang="en-US" altLang="zh-CN" sz="1200" b="0" i="0" kern="1200" dirty="0" smtClean="0">
                <a:solidFill>
                  <a:schemeClr val="tx1"/>
                </a:solidFill>
                <a:effectLst/>
                <a:latin typeface="+mn-lt"/>
                <a:ea typeface="+mn-ea"/>
                <a:cs typeface="+mn-cs"/>
              </a:rPr>
              <a:t>100 nT</a:t>
            </a:r>
            <a:r>
              <a:rPr lang="zh-CN" altLang="en-US" sz="1200" b="0" i="0" kern="1200" dirty="0" smtClean="0">
                <a:solidFill>
                  <a:schemeClr val="tx1"/>
                </a:solidFill>
                <a:effectLst/>
                <a:latin typeface="+mn-lt"/>
                <a:ea typeface="+mn-ea"/>
                <a:cs typeface="+mn-cs"/>
              </a:rPr>
              <a:t>的减少量（与</a:t>
            </a:r>
            <a:r>
              <a:rPr lang="en-US" altLang="zh-CN" sz="1200" b="0" i="0" kern="1200" dirty="0" smtClean="0">
                <a:solidFill>
                  <a:schemeClr val="tx1"/>
                </a:solidFill>
                <a:effectLst/>
                <a:latin typeface="+mn-lt"/>
                <a:ea typeface="+mn-ea"/>
                <a:cs typeface="+mn-cs"/>
              </a:rPr>
              <a:t>Tanskanen [2009]</a:t>
            </a:r>
            <a:r>
              <a:rPr lang="zh-CN" altLang="en-US" sz="1200" b="0" i="0" kern="1200" dirty="0" smtClean="0">
                <a:solidFill>
                  <a:schemeClr val="tx1"/>
                </a:solidFill>
                <a:effectLst/>
                <a:latin typeface="+mn-lt"/>
                <a:ea typeface="+mn-ea"/>
                <a:cs typeface="+mn-cs"/>
              </a:rPr>
              <a:t>使用的峰值阈值相同），消除了假破裂事件。</a:t>
            </a:r>
            <a:endParaRPr lang="en-US" altLang="zh-CN" sz="1200" b="0" i="0" kern="1200" dirty="0" smtClean="0">
              <a:solidFill>
                <a:schemeClr val="tx1"/>
              </a:solidFill>
              <a:effectLst/>
              <a:latin typeface="+mn-lt"/>
              <a:ea typeface="+mn-ea"/>
              <a:cs typeface="+mn-cs"/>
            </a:endParaRPr>
          </a:p>
          <a:p>
            <a:pPr algn="l"/>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4</a:t>
            </a:fld>
            <a:endParaRPr lang="zh-CN" altLang="en-US"/>
          </a:p>
        </p:txBody>
      </p:sp>
    </p:spTree>
    <p:extLst>
      <p:ext uri="{BB962C8B-B14F-4D97-AF65-F5344CB8AC3E}">
        <p14:creationId xmlns:p14="http://schemas.microsoft.com/office/powerpoint/2010/main" val="11385442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Patr2,method event selected</a:t>
            </a:r>
            <a:endParaRPr lang="zh-CN"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order to better understand this structure, a certain number of events is necessary, they have formulated two principles for event selection.</a:t>
            </a:r>
            <a:endParaRPr lang="zh-CN" altLang="zh-CN" sz="1200" kern="1200" dirty="0" smtClean="0">
              <a:solidFill>
                <a:schemeClr val="tx1"/>
              </a:solidFill>
              <a:effectLst/>
              <a:latin typeface="+mn-lt"/>
              <a:ea typeface="+mn-ea"/>
              <a:cs typeface="+mn-cs"/>
            </a:endParaRPr>
          </a:p>
          <a:p>
            <a:pPr algn="l"/>
            <a:r>
              <a:rPr lang="en-US" altLang="zh-CN" sz="1200" b="0" i="0" kern="1200" dirty="0" smtClean="0">
                <a:solidFill>
                  <a:schemeClr val="tx1"/>
                </a:solidFill>
                <a:effectLst/>
                <a:latin typeface="+mn-lt"/>
                <a:ea typeface="+mn-ea"/>
                <a:cs typeface="+mn-cs"/>
              </a:rPr>
              <a:t>1</a:t>
            </a:r>
            <a:r>
              <a:rPr lang="zh-CN" altLang="en-US" sz="1200" b="0" i="0" kern="1200" dirty="0" smtClean="0">
                <a:solidFill>
                  <a:schemeClr val="tx1"/>
                </a:solidFill>
                <a:effectLst/>
                <a:latin typeface="+mn-lt"/>
                <a:ea typeface="+mn-ea"/>
                <a:cs typeface="+mn-cs"/>
              </a:rPr>
              <a:t>，选择的孤立的亚暴事件，极光和地面磁力计数据在发病前至少</a:t>
            </a:r>
            <a:r>
              <a:rPr lang="en-US" altLang="zh-CN" sz="1200" b="0" i="0" kern="1200" dirty="0" smtClean="0">
                <a:solidFill>
                  <a:schemeClr val="tx1"/>
                </a:solidFill>
                <a:effectLst/>
                <a:latin typeface="+mn-lt"/>
                <a:ea typeface="+mn-ea"/>
                <a:cs typeface="+mn-cs"/>
              </a:rPr>
              <a:t>30</a:t>
            </a:r>
            <a:r>
              <a:rPr lang="zh-CN" altLang="en-US" sz="1200" b="0" i="0" kern="1200" dirty="0" smtClean="0">
                <a:solidFill>
                  <a:schemeClr val="tx1"/>
                </a:solidFill>
                <a:effectLst/>
                <a:latin typeface="+mn-lt"/>
                <a:ea typeface="+mn-ea"/>
                <a:cs typeface="+mn-cs"/>
              </a:rPr>
              <a:t>分钟内未显示先前的亚暴活动</a:t>
            </a:r>
            <a:endParaRPr lang="en-US" altLang="zh-CN" sz="1200" b="0" i="0" kern="1200" dirty="0" smtClean="0">
              <a:solidFill>
                <a:schemeClr val="tx1"/>
              </a:solidFill>
              <a:effectLst/>
              <a:latin typeface="+mn-lt"/>
              <a:ea typeface="+mn-ea"/>
              <a:cs typeface="+mn-cs"/>
            </a:endParaRPr>
          </a:p>
          <a:p>
            <a:pPr algn="l"/>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通过要求极地扩张期间</a:t>
            </a:r>
            <a:r>
              <a:rPr lang="en-US" altLang="zh-CN" sz="1200" b="0" i="0" kern="1200" dirty="0" smtClean="0">
                <a:solidFill>
                  <a:schemeClr val="tx1"/>
                </a:solidFill>
                <a:effectLst/>
                <a:latin typeface="+mn-lt"/>
                <a:ea typeface="+mn-ea"/>
                <a:cs typeface="+mn-cs"/>
              </a:rPr>
              <a:t>AL</a:t>
            </a:r>
            <a:r>
              <a:rPr lang="zh-CN" altLang="en-US" sz="1200" b="0" i="0" kern="1200" dirty="0" smtClean="0">
                <a:solidFill>
                  <a:schemeClr val="tx1"/>
                </a:solidFill>
                <a:effectLst/>
                <a:latin typeface="+mn-lt"/>
                <a:ea typeface="+mn-ea"/>
                <a:cs typeface="+mn-cs"/>
              </a:rPr>
              <a:t>或</a:t>
            </a:r>
            <a:r>
              <a:rPr lang="en-US" altLang="zh-CN" sz="1200" b="0" i="0" kern="1200" dirty="0" smtClean="0">
                <a:solidFill>
                  <a:schemeClr val="tx1"/>
                </a:solidFill>
                <a:effectLst/>
                <a:latin typeface="+mn-lt"/>
                <a:ea typeface="+mn-ea"/>
                <a:cs typeface="+mn-cs"/>
              </a:rPr>
              <a:t>THEMIS AL</a:t>
            </a:r>
            <a:r>
              <a:rPr lang="zh-CN" altLang="en-US" sz="1200" b="0" i="0" kern="1200" dirty="0" smtClean="0">
                <a:solidFill>
                  <a:schemeClr val="tx1"/>
                </a:solidFill>
                <a:effectLst/>
                <a:latin typeface="+mn-lt"/>
                <a:ea typeface="+mn-ea"/>
                <a:cs typeface="+mn-cs"/>
              </a:rPr>
              <a:t>指数显示出超过</a:t>
            </a:r>
            <a:r>
              <a:rPr lang="en-US" altLang="zh-CN" sz="1200" b="0" i="0" kern="1200" dirty="0" smtClean="0">
                <a:solidFill>
                  <a:schemeClr val="tx1"/>
                </a:solidFill>
                <a:effectLst/>
                <a:latin typeface="+mn-lt"/>
                <a:ea typeface="+mn-ea"/>
                <a:cs typeface="+mn-cs"/>
              </a:rPr>
              <a:t>100 nT</a:t>
            </a:r>
            <a:r>
              <a:rPr lang="zh-CN" altLang="en-US" sz="1200" b="0" i="0" kern="1200" dirty="0" smtClean="0">
                <a:solidFill>
                  <a:schemeClr val="tx1"/>
                </a:solidFill>
                <a:effectLst/>
                <a:latin typeface="+mn-lt"/>
                <a:ea typeface="+mn-ea"/>
                <a:cs typeface="+mn-cs"/>
              </a:rPr>
              <a:t>的减少量（与</a:t>
            </a:r>
            <a:r>
              <a:rPr lang="en-US" altLang="zh-CN" sz="1200" b="0" i="0" kern="1200" dirty="0" smtClean="0">
                <a:solidFill>
                  <a:schemeClr val="tx1"/>
                </a:solidFill>
                <a:effectLst/>
                <a:latin typeface="+mn-lt"/>
                <a:ea typeface="+mn-ea"/>
                <a:cs typeface="+mn-cs"/>
              </a:rPr>
              <a:t>Tanskanen [2009]</a:t>
            </a:r>
            <a:r>
              <a:rPr lang="zh-CN" altLang="en-US" sz="1200" b="0" i="0" kern="1200" dirty="0" smtClean="0">
                <a:solidFill>
                  <a:schemeClr val="tx1"/>
                </a:solidFill>
                <a:effectLst/>
                <a:latin typeface="+mn-lt"/>
                <a:ea typeface="+mn-ea"/>
                <a:cs typeface="+mn-cs"/>
              </a:rPr>
              <a:t>使用的峰值阈值相同），消除了假破裂事件。</a:t>
            </a:r>
            <a:endParaRPr lang="en-US" altLang="zh-CN" sz="1200" b="0" i="0" kern="1200" dirty="0" smtClean="0">
              <a:solidFill>
                <a:schemeClr val="tx1"/>
              </a:solidFill>
              <a:effectLst/>
              <a:latin typeface="+mn-lt"/>
              <a:ea typeface="+mn-ea"/>
              <a:cs typeface="+mn-cs"/>
            </a:endParaRPr>
          </a:p>
          <a:p>
            <a:pPr algn="l"/>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5</a:t>
            </a:fld>
            <a:endParaRPr lang="zh-CN" altLang="en-US"/>
          </a:p>
        </p:txBody>
      </p:sp>
    </p:spTree>
    <p:extLst>
      <p:ext uri="{BB962C8B-B14F-4D97-AF65-F5344CB8AC3E}">
        <p14:creationId xmlns:p14="http://schemas.microsoft.com/office/powerpoint/2010/main" val="2636783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Patr2,method event selected</a:t>
            </a:r>
            <a:endParaRPr lang="zh-CN"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order to better understand this structure, a certain number of events is necessary, they have formulated two principles for event selection.</a:t>
            </a:r>
            <a:endParaRPr lang="zh-CN" altLang="zh-CN" sz="1200" kern="1200" dirty="0" smtClean="0">
              <a:solidFill>
                <a:schemeClr val="tx1"/>
              </a:solidFill>
              <a:effectLst/>
              <a:latin typeface="+mn-lt"/>
              <a:ea typeface="+mn-ea"/>
              <a:cs typeface="+mn-cs"/>
            </a:endParaRPr>
          </a:p>
          <a:p>
            <a:pPr algn="l"/>
            <a:r>
              <a:rPr lang="en-US" altLang="zh-CN" sz="1200" b="0" i="0" kern="1200" dirty="0" smtClean="0">
                <a:solidFill>
                  <a:schemeClr val="tx1"/>
                </a:solidFill>
                <a:effectLst/>
                <a:latin typeface="+mn-lt"/>
                <a:ea typeface="+mn-ea"/>
                <a:cs typeface="+mn-cs"/>
              </a:rPr>
              <a:t>1</a:t>
            </a:r>
            <a:r>
              <a:rPr lang="zh-CN" altLang="en-US" sz="1200" b="0" i="0" kern="1200" dirty="0" smtClean="0">
                <a:solidFill>
                  <a:schemeClr val="tx1"/>
                </a:solidFill>
                <a:effectLst/>
                <a:latin typeface="+mn-lt"/>
                <a:ea typeface="+mn-ea"/>
                <a:cs typeface="+mn-cs"/>
              </a:rPr>
              <a:t>，选择的孤立的亚暴事件，极光和地面磁力计数据在发病前至少</a:t>
            </a:r>
            <a:r>
              <a:rPr lang="en-US" altLang="zh-CN" sz="1200" b="0" i="0" kern="1200" dirty="0" smtClean="0">
                <a:solidFill>
                  <a:schemeClr val="tx1"/>
                </a:solidFill>
                <a:effectLst/>
                <a:latin typeface="+mn-lt"/>
                <a:ea typeface="+mn-ea"/>
                <a:cs typeface="+mn-cs"/>
              </a:rPr>
              <a:t>30</a:t>
            </a:r>
            <a:r>
              <a:rPr lang="zh-CN" altLang="en-US" sz="1200" b="0" i="0" kern="1200" dirty="0" smtClean="0">
                <a:solidFill>
                  <a:schemeClr val="tx1"/>
                </a:solidFill>
                <a:effectLst/>
                <a:latin typeface="+mn-lt"/>
                <a:ea typeface="+mn-ea"/>
                <a:cs typeface="+mn-cs"/>
              </a:rPr>
              <a:t>分钟内未显示先前的亚暴活动</a:t>
            </a:r>
            <a:endParaRPr lang="en-US" altLang="zh-CN" sz="1200" b="0" i="0" kern="1200" dirty="0" smtClean="0">
              <a:solidFill>
                <a:schemeClr val="tx1"/>
              </a:solidFill>
              <a:effectLst/>
              <a:latin typeface="+mn-lt"/>
              <a:ea typeface="+mn-ea"/>
              <a:cs typeface="+mn-cs"/>
            </a:endParaRPr>
          </a:p>
          <a:p>
            <a:pPr algn="l"/>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通过要求极地扩张期间</a:t>
            </a:r>
            <a:r>
              <a:rPr lang="en-US" altLang="zh-CN" sz="1200" b="0" i="0" kern="1200" dirty="0" smtClean="0">
                <a:solidFill>
                  <a:schemeClr val="tx1"/>
                </a:solidFill>
                <a:effectLst/>
                <a:latin typeface="+mn-lt"/>
                <a:ea typeface="+mn-ea"/>
                <a:cs typeface="+mn-cs"/>
              </a:rPr>
              <a:t>AL</a:t>
            </a:r>
            <a:r>
              <a:rPr lang="zh-CN" altLang="en-US" sz="1200" b="0" i="0" kern="1200" dirty="0" smtClean="0">
                <a:solidFill>
                  <a:schemeClr val="tx1"/>
                </a:solidFill>
                <a:effectLst/>
                <a:latin typeface="+mn-lt"/>
                <a:ea typeface="+mn-ea"/>
                <a:cs typeface="+mn-cs"/>
              </a:rPr>
              <a:t>或</a:t>
            </a:r>
            <a:r>
              <a:rPr lang="en-US" altLang="zh-CN" sz="1200" b="0" i="0" kern="1200" dirty="0" smtClean="0">
                <a:solidFill>
                  <a:schemeClr val="tx1"/>
                </a:solidFill>
                <a:effectLst/>
                <a:latin typeface="+mn-lt"/>
                <a:ea typeface="+mn-ea"/>
                <a:cs typeface="+mn-cs"/>
              </a:rPr>
              <a:t>THEMIS AL</a:t>
            </a:r>
            <a:r>
              <a:rPr lang="zh-CN" altLang="en-US" sz="1200" b="0" i="0" kern="1200" dirty="0" smtClean="0">
                <a:solidFill>
                  <a:schemeClr val="tx1"/>
                </a:solidFill>
                <a:effectLst/>
                <a:latin typeface="+mn-lt"/>
                <a:ea typeface="+mn-ea"/>
                <a:cs typeface="+mn-cs"/>
              </a:rPr>
              <a:t>指数显示出超过</a:t>
            </a:r>
            <a:r>
              <a:rPr lang="en-US" altLang="zh-CN" sz="1200" b="0" i="0" kern="1200" dirty="0" smtClean="0">
                <a:solidFill>
                  <a:schemeClr val="tx1"/>
                </a:solidFill>
                <a:effectLst/>
                <a:latin typeface="+mn-lt"/>
                <a:ea typeface="+mn-ea"/>
                <a:cs typeface="+mn-cs"/>
              </a:rPr>
              <a:t>100 nT</a:t>
            </a:r>
            <a:r>
              <a:rPr lang="zh-CN" altLang="en-US" sz="1200" b="0" i="0" kern="1200" dirty="0" smtClean="0">
                <a:solidFill>
                  <a:schemeClr val="tx1"/>
                </a:solidFill>
                <a:effectLst/>
                <a:latin typeface="+mn-lt"/>
                <a:ea typeface="+mn-ea"/>
                <a:cs typeface="+mn-cs"/>
              </a:rPr>
              <a:t>的减少量（与</a:t>
            </a:r>
            <a:r>
              <a:rPr lang="en-US" altLang="zh-CN" sz="1200" b="0" i="0" kern="1200" dirty="0" smtClean="0">
                <a:solidFill>
                  <a:schemeClr val="tx1"/>
                </a:solidFill>
                <a:effectLst/>
                <a:latin typeface="+mn-lt"/>
                <a:ea typeface="+mn-ea"/>
                <a:cs typeface="+mn-cs"/>
              </a:rPr>
              <a:t>Tanskanen [2009]</a:t>
            </a:r>
            <a:r>
              <a:rPr lang="zh-CN" altLang="en-US" sz="1200" b="0" i="0" kern="1200" dirty="0" smtClean="0">
                <a:solidFill>
                  <a:schemeClr val="tx1"/>
                </a:solidFill>
                <a:effectLst/>
                <a:latin typeface="+mn-lt"/>
                <a:ea typeface="+mn-ea"/>
                <a:cs typeface="+mn-cs"/>
              </a:rPr>
              <a:t>使用的峰值阈值相同），消除了假破裂事件。</a:t>
            </a:r>
            <a:endParaRPr lang="en-US" altLang="zh-CN" sz="1200" b="0" i="0" kern="1200" dirty="0" smtClean="0">
              <a:solidFill>
                <a:schemeClr val="tx1"/>
              </a:solidFill>
              <a:effectLst/>
              <a:latin typeface="+mn-lt"/>
              <a:ea typeface="+mn-ea"/>
              <a:cs typeface="+mn-cs"/>
            </a:endParaRPr>
          </a:p>
          <a:p>
            <a:pPr algn="l"/>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6</a:t>
            </a:fld>
            <a:endParaRPr lang="zh-CN" altLang="en-US"/>
          </a:p>
        </p:txBody>
      </p:sp>
    </p:spTree>
    <p:extLst>
      <p:ext uri="{BB962C8B-B14F-4D97-AF65-F5344CB8AC3E}">
        <p14:creationId xmlns:p14="http://schemas.microsoft.com/office/powerpoint/2010/main" val="21200385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Patr2,method event selected</a:t>
            </a:r>
            <a:endParaRPr lang="zh-CN"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order to better understand this structure, a certain number of events is necessary, they have formulated two principles for event selection.</a:t>
            </a:r>
            <a:endParaRPr lang="zh-CN" altLang="zh-CN" sz="1200" kern="1200" dirty="0" smtClean="0">
              <a:solidFill>
                <a:schemeClr val="tx1"/>
              </a:solidFill>
              <a:effectLst/>
              <a:latin typeface="+mn-lt"/>
              <a:ea typeface="+mn-ea"/>
              <a:cs typeface="+mn-cs"/>
            </a:endParaRPr>
          </a:p>
          <a:p>
            <a:pPr algn="l"/>
            <a:r>
              <a:rPr lang="en-US" altLang="zh-CN" sz="1200" b="0" i="0" kern="1200" dirty="0" smtClean="0">
                <a:solidFill>
                  <a:schemeClr val="tx1"/>
                </a:solidFill>
                <a:effectLst/>
                <a:latin typeface="+mn-lt"/>
                <a:ea typeface="+mn-ea"/>
                <a:cs typeface="+mn-cs"/>
              </a:rPr>
              <a:t>1</a:t>
            </a:r>
            <a:r>
              <a:rPr lang="zh-CN" altLang="en-US" sz="1200" b="0" i="0" kern="1200" dirty="0" smtClean="0">
                <a:solidFill>
                  <a:schemeClr val="tx1"/>
                </a:solidFill>
                <a:effectLst/>
                <a:latin typeface="+mn-lt"/>
                <a:ea typeface="+mn-ea"/>
                <a:cs typeface="+mn-cs"/>
              </a:rPr>
              <a:t>，选择的孤立的亚暴事件，极光和地面磁力计数据在发病前至少</a:t>
            </a:r>
            <a:r>
              <a:rPr lang="en-US" altLang="zh-CN" sz="1200" b="0" i="0" kern="1200" dirty="0" smtClean="0">
                <a:solidFill>
                  <a:schemeClr val="tx1"/>
                </a:solidFill>
                <a:effectLst/>
                <a:latin typeface="+mn-lt"/>
                <a:ea typeface="+mn-ea"/>
                <a:cs typeface="+mn-cs"/>
              </a:rPr>
              <a:t>30</a:t>
            </a:r>
            <a:r>
              <a:rPr lang="zh-CN" altLang="en-US" sz="1200" b="0" i="0" kern="1200" dirty="0" smtClean="0">
                <a:solidFill>
                  <a:schemeClr val="tx1"/>
                </a:solidFill>
                <a:effectLst/>
                <a:latin typeface="+mn-lt"/>
                <a:ea typeface="+mn-ea"/>
                <a:cs typeface="+mn-cs"/>
              </a:rPr>
              <a:t>分钟内未显示先前的亚暴活动</a:t>
            </a:r>
            <a:endParaRPr lang="en-US" altLang="zh-CN" sz="1200" b="0" i="0" kern="1200" dirty="0" smtClean="0">
              <a:solidFill>
                <a:schemeClr val="tx1"/>
              </a:solidFill>
              <a:effectLst/>
              <a:latin typeface="+mn-lt"/>
              <a:ea typeface="+mn-ea"/>
              <a:cs typeface="+mn-cs"/>
            </a:endParaRPr>
          </a:p>
          <a:p>
            <a:pPr algn="l"/>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通过要求极地扩张期间</a:t>
            </a:r>
            <a:r>
              <a:rPr lang="en-US" altLang="zh-CN" sz="1200" b="0" i="0" kern="1200" dirty="0" smtClean="0">
                <a:solidFill>
                  <a:schemeClr val="tx1"/>
                </a:solidFill>
                <a:effectLst/>
                <a:latin typeface="+mn-lt"/>
                <a:ea typeface="+mn-ea"/>
                <a:cs typeface="+mn-cs"/>
              </a:rPr>
              <a:t>AL</a:t>
            </a:r>
            <a:r>
              <a:rPr lang="zh-CN" altLang="en-US" sz="1200" b="0" i="0" kern="1200" dirty="0" smtClean="0">
                <a:solidFill>
                  <a:schemeClr val="tx1"/>
                </a:solidFill>
                <a:effectLst/>
                <a:latin typeface="+mn-lt"/>
                <a:ea typeface="+mn-ea"/>
                <a:cs typeface="+mn-cs"/>
              </a:rPr>
              <a:t>或</a:t>
            </a:r>
            <a:r>
              <a:rPr lang="en-US" altLang="zh-CN" sz="1200" b="0" i="0" kern="1200" dirty="0" smtClean="0">
                <a:solidFill>
                  <a:schemeClr val="tx1"/>
                </a:solidFill>
                <a:effectLst/>
                <a:latin typeface="+mn-lt"/>
                <a:ea typeface="+mn-ea"/>
                <a:cs typeface="+mn-cs"/>
              </a:rPr>
              <a:t>THEMIS AL</a:t>
            </a:r>
            <a:r>
              <a:rPr lang="zh-CN" altLang="en-US" sz="1200" b="0" i="0" kern="1200" dirty="0" smtClean="0">
                <a:solidFill>
                  <a:schemeClr val="tx1"/>
                </a:solidFill>
                <a:effectLst/>
                <a:latin typeface="+mn-lt"/>
                <a:ea typeface="+mn-ea"/>
                <a:cs typeface="+mn-cs"/>
              </a:rPr>
              <a:t>指数显示出超过</a:t>
            </a:r>
            <a:r>
              <a:rPr lang="en-US" altLang="zh-CN" sz="1200" b="0" i="0" kern="1200" dirty="0" smtClean="0">
                <a:solidFill>
                  <a:schemeClr val="tx1"/>
                </a:solidFill>
                <a:effectLst/>
                <a:latin typeface="+mn-lt"/>
                <a:ea typeface="+mn-ea"/>
                <a:cs typeface="+mn-cs"/>
              </a:rPr>
              <a:t>100 nT</a:t>
            </a:r>
            <a:r>
              <a:rPr lang="zh-CN" altLang="en-US" sz="1200" b="0" i="0" kern="1200" dirty="0" smtClean="0">
                <a:solidFill>
                  <a:schemeClr val="tx1"/>
                </a:solidFill>
                <a:effectLst/>
                <a:latin typeface="+mn-lt"/>
                <a:ea typeface="+mn-ea"/>
                <a:cs typeface="+mn-cs"/>
              </a:rPr>
              <a:t>的减少量（与</a:t>
            </a:r>
            <a:r>
              <a:rPr lang="en-US" altLang="zh-CN" sz="1200" b="0" i="0" kern="1200" dirty="0" smtClean="0">
                <a:solidFill>
                  <a:schemeClr val="tx1"/>
                </a:solidFill>
                <a:effectLst/>
                <a:latin typeface="+mn-lt"/>
                <a:ea typeface="+mn-ea"/>
                <a:cs typeface="+mn-cs"/>
              </a:rPr>
              <a:t>Tanskanen [2009]</a:t>
            </a:r>
            <a:r>
              <a:rPr lang="zh-CN" altLang="en-US" sz="1200" b="0" i="0" kern="1200" dirty="0" smtClean="0">
                <a:solidFill>
                  <a:schemeClr val="tx1"/>
                </a:solidFill>
                <a:effectLst/>
                <a:latin typeface="+mn-lt"/>
                <a:ea typeface="+mn-ea"/>
                <a:cs typeface="+mn-cs"/>
              </a:rPr>
              <a:t>使用的峰值阈值相同），消除了假破裂事件。</a:t>
            </a:r>
            <a:endParaRPr lang="en-US" altLang="zh-CN" sz="1200" b="0" i="0" kern="1200" dirty="0" smtClean="0">
              <a:solidFill>
                <a:schemeClr val="tx1"/>
              </a:solidFill>
              <a:effectLst/>
              <a:latin typeface="+mn-lt"/>
              <a:ea typeface="+mn-ea"/>
              <a:cs typeface="+mn-cs"/>
            </a:endParaRPr>
          </a:p>
          <a:p>
            <a:pPr algn="l"/>
            <a:endParaRPr lang="zh-CN" altLang="zh-CN" sz="1800" kern="100" dirty="0">
              <a:effectLst/>
              <a:latin typeface="等线" panose="02010600030101010101" pitchFamily="2" charset="-122"/>
              <a:ea typeface="等线" panose="02010600030101010101" pitchFamily="2" charset="-122"/>
              <a:cs typeface="Arial" panose="020B0604020202020204" pitchFamily="34" charset="0"/>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7</a:t>
            </a:fld>
            <a:endParaRPr lang="zh-CN" altLang="en-US"/>
          </a:p>
        </p:txBody>
      </p:sp>
    </p:spTree>
    <p:extLst>
      <p:ext uri="{BB962C8B-B14F-4D97-AF65-F5344CB8AC3E}">
        <p14:creationId xmlns:p14="http://schemas.microsoft.com/office/powerpoint/2010/main" val="32693091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Part3 is case study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These are three typical cases, From left to right, it is propagate westward, both sides, eastward, The red lines trace the initial brightening arcs and then shifted slightly equatorward for not hiding the arcs</a:t>
            </a:r>
          </a:p>
          <a:p>
            <a:r>
              <a:rPr lang="en-US" altLang="zh-CN" sz="1200" kern="1200" dirty="0" smtClean="0">
                <a:solidFill>
                  <a:schemeClr val="tx1"/>
                </a:solidFill>
                <a:effectLst/>
                <a:latin typeface="+mn-lt"/>
                <a:ea typeface="+mn-ea"/>
                <a:cs typeface="+mn-cs"/>
              </a:rPr>
              <a:t>(W</a:t>
            </a:r>
            <a:r>
              <a:rPr lang="en-US" altLang="zh-CN" sz="1200" kern="1200" baseline="0" dirty="0" smtClean="0">
                <a:solidFill>
                  <a:schemeClr val="tx1"/>
                </a:solidFill>
                <a:effectLst/>
                <a:latin typeface="+mn-lt"/>
                <a:ea typeface="+mn-ea"/>
                <a:cs typeface="+mn-cs"/>
              </a:rPr>
              <a:t> e)</a:t>
            </a:r>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向西传播波事件中的起始波发生在最小纬度点以西。 双向事件中的波也向西发生，但起始弧的倾斜较小。 相反，向东传播的波浪事件发生在最小纬度点以东。</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我们注意到的另一个区别是起纬度。 向西和双向波事件的发生发生在典型的亚暴起伏纬度（</a:t>
            </a:r>
            <a:r>
              <a:rPr lang="en-US" altLang="zh-CN" sz="1200" b="0" i="0" kern="1200" dirty="0" smtClean="0">
                <a:solidFill>
                  <a:schemeClr val="tx1"/>
                </a:solidFill>
                <a:effectLst/>
                <a:latin typeface="+mn-lt"/>
                <a:ea typeface="+mn-ea"/>
                <a:cs typeface="+mn-cs"/>
              </a:rPr>
              <a:t>〜67°</a:t>
            </a:r>
            <a:r>
              <a:rPr lang="zh-CN" altLang="en-US" sz="1200" b="0" i="0" kern="1200" dirty="0" smtClean="0">
                <a:solidFill>
                  <a:schemeClr val="tx1"/>
                </a:solidFill>
                <a:effectLst/>
                <a:latin typeface="+mn-lt"/>
                <a:ea typeface="+mn-ea"/>
                <a:cs typeface="+mn-cs"/>
              </a:rPr>
              <a:t>磁纬度</a:t>
            </a:r>
            <a:r>
              <a:rPr lang="en-US" altLang="zh-CN" sz="1200" b="0" i="0" kern="1200" dirty="0" smtClean="0">
                <a:solidFill>
                  <a:schemeClr val="tx1"/>
                </a:solidFill>
                <a:effectLst/>
                <a:latin typeface="+mn-lt"/>
                <a:ea typeface="+mn-ea"/>
                <a:cs typeface="+mn-cs"/>
              </a:rPr>
              <a:t>[MLAT] [Liou</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2001</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Frey</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2004]</a:t>
            </a:r>
            <a:r>
              <a:rPr lang="zh-CN" altLang="en-US" sz="1200" b="0" i="0" kern="1200" dirty="0" smtClean="0">
                <a:solidFill>
                  <a:schemeClr val="tx1"/>
                </a:solidFill>
                <a:effectLst/>
                <a:latin typeface="+mn-lt"/>
                <a:ea typeface="+mn-ea"/>
                <a:cs typeface="+mn-cs"/>
              </a:rPr>
              <a:t>），而向东传播的波事件发生。 发生在低纬度（</a:t>
            </a:r>
            <a:r>
              <a:rPr lang="en-US" altLang="zh-CN" sz="1200" b="0" i="0" kern="1200" dirty="0" smtClean="0">
                <a:solidFill>
                  <a:schemeClr val="tx1"/>
                </a:solidFill>
                <a:effectLst/>
                <a:latin typeface="+mn-lt"/>
                <a:ea typeface="+mn-ea"/>
                <a:cs typeface="+mn-cs"/>
              </a:rPr>
              <a:t>63°–64°MLAT</a:t>
            </a:r>
            <a:r>
              <a:rPr lang="zh-CN" altLang="en-US" sz="1200" b="0" i="0"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8</a:t>
            </a:fld>
            <a:endParaRPr lang="zh-CN" altLang="en-US"/>
          </a:p>
        </p:txBody>
      </p:sp>
    </p:spTree>
    <p:extLst>
      <p:ext uri="{BB962C8B-B14F-4D97-AF65-F5344CB8AC3E}">
        <p14:creationId xmlns:p14="http://schemas.microsoft.com/office/powerpoint/2010/main" val="785712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Part3 is case study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These are three typical cases, From left to right, it is propagate westward, both sides, eastward, The red lines trace the initial brightening arcs and then shifted slightly equatorward for not hiding the arcs</a:t>
            </a:r>
          </a:p>
          <a:p>
            <a:r>
              <a:rPr lang="en-US" altLang="zh-CN" sz="1200" kern="1200" dirty="0" smtClean="0">
                <a:solidFill>
                  <a:schemeClr val="tx1"/>
                </a:solidFill>
                <a:effectLst/>
                <a:latin typeface="+mn-lt"/>
                <a:ea typeface="+mn-ea"/>
                <a:cs typeface="+mn-cs"/>
              </a:rPr>
              <a:t>(W</a:t>
            </a:r>
            <a:r>
              <a:rPr lang="en-US" altLang="zh-CN" sz="1200" kern="1200" baseline="0" dirty="0" smtClean="0">
                <a:solidFill>
                  <a:schemeClr val="tx1"/>
                </a:solidFill>
                <a:effectLst/>
                <a:latin typeface="+mn-lt"/>
                <a:ea typeface="+mn-ea"/>
                <a:cs typeface="+mn-cs"/>
              </a:rPr>
              <a:t> e)</a:t>
            </a:r>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向西传播波事件中的起始波发生在最小纬度点以西。 双向事件中的波也向西发生，但起始弧的倾斜较小。 相反，向东传播的波浪事件发生在最小纬度点以东。</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我们注意到的另一个区别是起纬度。 向西和双向波事件的发生发生在典型的亚暴起伏纬度（</a:t>
            </a:r>
            <a:r>
              <a:rPr lang="en-US" altLang="zh-CN" sz="1200" b="0" i="0" kern="1200" dirty="0" smtClean="0">
                <a:solidFill>
                  <a:schemeClr val="tx1"/>
                </a:solidFill>
                <a:effectLst/>
                <a:latin typeface="+mn-lt"/>
                <a:ea typeface="+mn-ea"/>
                <a:cs typeface="+mn-cs"/>
              </a:rPr>
              <a:t>〜67°</a:t>
            </a:r>
            <a:r>
              <a:rPr lang="zh-CN" altLang="en-US" sz="1200" b="0" i="0" kern="1200" dirty="0" smtClean="0">
                <a:solidFill>
                  <a:schemeClr val="tx1"/>
                </a:solidFill>
                <a:effectLst/>
                <a:latin typeface="+mn-lt"/>
                <a:ea typeface="+mn-ea"/>
                <a:cs typeface="+mn-cs"/>
              </a:rPr>
              <a:t>磁纬度</a:t>
            </a:r>
            <a:r>
              <a:rPr lang="en-US" altLang="zh-CN" sz="1200" b="0" i="0" kern="1200" dirty="0" smtClean="0">
                <a:solidFill>
                  <a:schemeClr val="tx1"/>
                </a:solidFill>
                <a:effectLst/>
                <a:latin typeface="+mn-lt"/>
                <a:ea typeface="+mn-ea"/>
                <a:cs typeface="+mn-cs"/>
              </a:rPr>
              <a:t>[MLAT] [Liou</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2001</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Frey</a:t>
            </a:r>
            <a:r>
              <a:rPr lang="zh-CN" altLang="en-US" sz="1200" b="0" i="0" kern="1200" dirty="0" smtClean="0">
                <a:solidFill>
                  <a:schemeClr val="tx1"/>
                </a:solidFill>
                <a:effectLst/>
                <a:latin typeface="+mn-lt"/>
                <a:ea typeface="+mn-ea"/>
                <a:cs typeface="+mn-cs"/>
              </a:rPr>
              <a:t>等，</a:t>
            </a:r>
            <a:r>
              <a:rPr lang="en-US" altLang="zh-CN" sz="1200" b="0" i="0" kern="1200" dirty="0" smtClean="0">
                <a:solidFill>
                  <a:schemeClr val="tx1"/>
                </a:solidFill>
                <a:effectLst/>
                <a:latin typeface="+mn-lt"/>
                <a:ea typeface="+mn-ea"/>
                <a:cs typeface="+mn-cs"/>
              </a:rPr>
              <a:t>2004]</a:t>
            </a:r>
            <a:r>
              <a:rPr lang="zh-CN" altLang="en-US" sz="1200" b="0" i="0" kern="1200" dirty="0" smtClean="0">
                <a:solidFill>
                  <a:schemeClr val="tx1"/>
                </a:solidFill>
                <a:effectLst/>
                <a:latin typeface="+mn-lt"/>
                <a:ea typeface="+mn-ea"/>
                <a:cs typeface="+mn-cs"/>
              </a:rPr>
              <a:t>），而向东传播的波事件发生。 发生在低纬度（</a:t>
            </a:r>
            <a:r>
              <a:rPr lang="en-US" altLang="zh-CN" sz="1200" b="0" i="0" kern="1200" dirty="0" smtClean="0">
                <a:solidFill>
                  <a:schemeClr val="tx1"/>
                </a:solidFill>
                <a:effectLst/>
                <a:latin typeface="+mn-lt"/>
                <a:ea typeface="+mn-ea"/>
                <a:cs typeface="+mn-cs"/>
              </a:rPr>
              <a:t>63°–64°MLAT</a:t>
            </a:r>
            <a:r>
              <a:rPr lang="zh-CN" altLang="en-US" sz="1200" b="0" i="0"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B530F0D-1A5A-4EA2-B28F-0EC912CB6BA5}" type="slidenum">
              <a:rPr lang="zh-CN" altLang="en-US" smtClean="0"/>
              <a:t>9</a:t>
            </a:fld>
            <a:endParaRPr lang="zh-CN" altLang="en-US"/>
          </a:p>
        </p:txBody>
      </p:sp>
    </p:spTree>
    <p:extLst>
      <p:ext uri="{BB962C8B-B14F-4D97-AF65-F5344CB8AC3E}">
        <p14:creationId xmlns:p14="http://schemas.microsoft.com/office/powerpoint/2010/main" val="3338941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7061F607-DDBD-4566-AB3D-D26221485376}"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3630362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061F607-DDBD-4566-AB3D-D26221485376}"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2452733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061F607-DDBD-4566-AB3D-D26221485376}"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2987879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061F607-DDBD-4566-AB3D-D26221485376}"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1563170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7061F607-DDBD-4566-AB3D-D26221485376}" type="datetimeFigureOut">
              <a:rPr lang="zh-CN" altLang="en-US" smtClean="0"/>
              <a:t>2020/11/15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1288493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061F607-DDBD-4566-AB3D-D26221485376}" type="datetimeFigureOut">
              <a:rPr lang="zh-CN" altLang="en-US" smtClean="0"/>
              <a:t>2020/11/15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826171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7061F607-DDBD-4566-AB3D-D26221485376}" type="datetimeFigureOut">
              <a:rPr lang="zh-CN" altLang="en-US" smtClean="0"/>
              <a:t>2020/11/15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2983189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061F607-DDBD-4566-AB3D-D26221485376}" type="datetimeFigureOut">
              <a:rPr lang="zh-CN" altLang="en-US" smtClean="0"/>
              <a:t>2020/11/15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972372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061F607-DDBD-4566-AB3D-D26221485376}" type="datetimeFigureOut">
              <a:rPr lang="zh-CN" altLang="en-US" smtClean="0"/>
              <a:t>2020/11/15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1238339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7061F607-DDBD-4566-AB3D-D26221485376}" type="datetimeFigureOut">
              <a:rPr lang="zh-CN" altLang="en-US" smtClean="0"/>
              <a:t>2020/11/15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39245538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7061F607-DDBD-4566-AB3D-D26221485376}" type="datetimeFigureOut">
              <a:rPr lang="zh-CN" altLang="en-US" smtClean="0"/>
              <a:t>2020/11/15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42501243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61F607-DDBD-4566-AB3D-D26221485376}" type="datetimeFigureOut">
              <a:rPr lang="zh-CN" altLang="en-US" smtClean="0"/>
              <a:t>2020/11/15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478305-19D5-48E2-9A45-9FBFC1B48281}" type="slidenum">
              <a:rPr lang="zh-CN" altLang="en-US" smtClean="0"/>
              <a:t>‹#›</a:t>
            </a:fld>
            <a:endParaRPr lang="zh-CN" altLang="en-US"/>
          </a:p>
        </p:txBody>
      </p:sp>
    </p:spTree>
    <p:extLst>
      <p:ext uri="{BB962C8B-B14F-4D97-AF65-F5344CB8AC3E}">
        <p14:creationId xmlns:p14="http://schemas.microsoft.com/office/powerpoint/2010/main" val="1684088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gif"/><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8.gif"/></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media" Target="../media/media2.mp4"/><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gi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 xmlns:a16="http://schemas.microsoft.com/office/drawing/2014/main" id="{073C8B54-39DD-4B94-8ACF-951CF6766804}"/>
              </a:ext>
            </a:extLst>
          </p:cNvPr>
          <p:cNvPicPr>
            <a:picLocks noChangeAspect="1"/>
          </p:cNvPicPr>
          <p:nvPr/>
        </p:nvPicPr>
        <p:blipFill rotWithShape="1">
          <a:blip r:embed="rId3"/>
          <a:srcRect t="14805" b="37236"/>
          <a:stretch/>
        </p:blipFill>
        <p:spPr>
          <a:xfrm>
            <a:off x="5885874" y="5223308"/>
            <a:ext cx="6306126" cy="1634692"/>
          </a:xfrm>
          <a:prstGeom prst="rect">
            <a:avLst/>
          </a:prstGeom>
        </p:spPr>
      </p:pic>
      <p:sp>
        <p:nvSpPr>
          <p:cNvPr id="11" name="矩形 10">
            <a:extLst>
              <a:ext uri="{FF2B5EF4-FFF2-40B4-BE49-F238E27FC236}">
                <a16:creationId xmlns:a16="http://schemas.microsoft.com/office/drawing/2014/main" xmlns="" id="{16C7A16A-406E-4A18-AB75-1A0F1C0DBA41}"/>
              </a:ext>
            </a:extLst>
          </p:cNvPr>
          <p:cNvSpPr/>
          <p:nvPr/>
        </p:nvSpPr>
        <p:spPr>
          <a:xfrm rot="10800000">
            <a:off x="-1" y="5214244"/>
            <a:ext cx="12176950" cy="1643755"/>
          </a:xfrm>
          <a:prstGeom prst="rect">
            <a:avLst/>
          </a:prstGeom>
          <a:gradFill flip="none" rotWithShape="1">
            <a:gsLst>
              <a:gs pos="0">
                <a:srgbClr val="002060">
                  <a:lumMod val="100000"/>
                </a:srgbClr>
              </a:gs>
              <a:gs pos="22000">
                <a:srgbClr val="1D4999">
                  <a:shade val="67500"/>
                  <a:satMod val="115000"/>
                </a:srgbClr>
              </a:gs>
              <a:gs pos="100000">
                <a:schemeClr val="bg1">
                  <a:alpha val="50000"/>
                </a:schemeClr>
              </a:gs>
            </a:gsLst>
            <a:path path="circle">
              <a:fillToRect l="50000" t="50000" r="50000" b="50000"/>
            </a:path>
            <a:tileRect/>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dirty="0">
              <a:solidFill>
                <a:srgbClr val="002060"/>
              </a:solidFill>
            </a:endParaRPr>
          </a:p>
        </p:txBody>
      </p:sp>
      <p:sp>
        <p:nvSpPr>
          <p:cNvPr id="3" name="副标题 2"/>
          <p:cNvSpPr>
            <a:spLocks noGrp="1"/>
          </p:cNvSpPr>
          <p:nvPr>
            <p:ph type="subTitle" idx="1"/>
          </p:nvPr>
        </p:nvSpPr>
        <p:spPr>
          <a:xfrm>
            <a:off x="6657135" y="4304978"/>
            <a:ext cx="9144000" cy="1655762"/>
          </a:xfrm>
        </p:spPr>
        <p:txBody>
          <a:bodyPr/>
          <a:lstStyle/>
          <a:p>
            <a:r>
              <a:rPr lang="zh-CN" altLang="en-US" dirty="0" smtClean="0">
                <a:solidFill>
                  <a:srgbClr val="002060"/>
                </a:solidFill>
                <a:latin typeface="+mj-lt"/>
              </a:rPr>
              <a:t>报告人：张斐</a:t>
            </a:r>
            <a:endParaRPr lang="en-US" altLang="zh-CN" dirty="0" smtClean="0">
              <a:solidFill>
                <a:srgbClr val="002060"/>
              </a:solidFill>
              <a:latin typeface="+mj-lt"/>
            </a:endParaRPr>
          </a:p>
          <a:p>
            <a:r>
              <a:rPr lang="en-US" altLang="zh-CN" dirty="0" smtClean="0">
                <a:solidFill>
                  <a:srgbClr val="002060"/>
                </a:solidFill>
                <a:latin typeface="+mj-lt"/>
              </a:rPr>
              <a:t>20201115</a:t>
            </a:r>
          </a:p>
        </p:txBody>
      </p:sp>
      <p:pic>
        <p:nvPicPr>
          <p:cNvPr id="6" name="图形 17">
            <a:extLst>
              <a:ext uri="{FF2B5EF4-FFF2-40B4-BE49-F238E27FC236}">
                <a16:creationId xmlns:a16="http://schemas.microsoft.com/office/drawing/2014/main" xmlns="" id="{9786F39B-3422-4B47-882D-76178895E44F}"/>
              </a:ext>
            </a:extLst>
          </p:cNvPr>
          <p:cNvPicPr>
            <a:picLocks noChangeAspect="1"/>
          </p:cNvPicPr>
          <p:nvPr/>
        </p:nvPicPr>
        <p:blipFill>
          <a:blip r:embed="rId4">
            <a:extLst>
              <a:ext uri="{96DAC541-7B7A-43D3-8B79-37D633B846F1}">
                <asvg:svgBlip xmlns:asvg="http://schemas.microsoft.com/office/drawing/2016/SVG/main" xmlns="" r:embed="rId6"/>
              </a:ext>
            </a:extLst>
          </a:blip>
          <a:stretch>
            <a:fillRect/>
          </a:stretch>
        </p:blipFill>
        <p:spPr>
          <a:xfrm>
            <a:off x="398943" y="5754975"/>
            <a:ext cx="4217198" cy="562293"/>
          </a:xfrm>
          <a:prstGeom prst="rect">
            <a:avLst/>
          </a:prstGeom>
        </p:spPr>
      </p:pic>
      <p:pic>
        <p:nvPicPr>
          <p:cNvPr id="9" name="图片 8" descr="图片包含 游戏机, 食物, 盘子&#10;&#10;描述已自动生成">
            <a:extLst>
              <a:ext uri="{FF2B5EF4-FFF2-40B4-BE49-F238E27FC236}">
                <a16:creationId xmlns:a16="http://schemas.microsoft.com/office/drawing/2014/main" xmlns="" id="{3A126130-1820-4E49-B3BA-E230946B0BD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67125" y="47962"/>
            <a:ext cx="1669640" cy="1669640"/>
          </a:xfrm>
          <a:prstGeom prst="rect">
            <a:avLst/>
          </a:prstGeom>
          <a:ln>
            <a:noFill/>
          </a:ln>
          <a:effectLst>
            <a:outerShdw blurRad="292100" dist="139700" dir="2700000" algn="tl" rotWithShape="0">
              <a:srgbClr val="333333">
                <a:alpha val="65000"/>
              </a:srgbClr>
            </a:outerShdw>
          </a:effectLst>
        </p:spPr>
      </p:pic>
      <p:pic>
        <p:nvPicPr>
          <p:cNvPr id="10" name="图片 9">
            <a:extLst>
              <a:ext uri="{FF2B5EF4-FFF2-40B4-BE49-F238E27FC236}">
                <a16:creationId xmlns:a16="http://schemas.microsoft.com/office/drawing/2014/main" xmlns="" id="{65600E17-C281-1E4A-A35D-000C92B1E74D}"/>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26927" t="40292" r="24464" b="39932"/>
          <a:stretch/>
        </p:blipFill>
        <p:spPr>
          <a:xfrm>
            <a:off x="2183117" y="354418"/>
            <a:ext cx="4127926" cy="945477"/>
          </a:xfrm>
          <a:prstGeom prst="rect">
            <a:avLst/>
          </a:prstGeom>
        </p:spPr>
      </p:pic>
      <p:sp>
        <p:nvSpPr>
          <p:cNvPr id="4" name="矩形 3"/>
          <p:cNvSpPr/>
          <p:nvPr/>
        </p:nvSpPr>
        <p:spPr>
          <a:xfrm>
            <a:off x="686995" y="2312766"/>
            <a:ext cx="12083757" cy="646331"/>
          </a:xfrm>
          <a:prstGeom prst="rect">
            <a:avLst/>
          </a:prstGeom>
        </p:spPr>
        <p:txBody>
          <a:bodyPr wrap="none">
            <a:spAutoFit/>
          </a:bodyPr>
          <a:lstStyle/>
          <a:p>
            <a:r>
              <a:rPr lang="en-US" altLang="zh-CN" sz="3600" dirty="0" smtClean="0">
                <a:solidFill>
                  <a:srgbClr val="002060"/>
                </a:solidFill>
                <a:latin typeface="微软雅黑" panose="020B0503020204020204" pitchFamily="34" charset="-122"/>
                <a:ea typeface="微软雅黑" panose="020B0503020204020204" pitchFamily="34" charset="-122"/>
              </a:rPr>
              <a:t>THEMIS ASI </a:t>
            </a:r>
            <a:r>
              <a:rPr lang="zh-CN" altLang="en-US" sz="3600" dirty="0" smtClean="0">
                <a:solidFill>
                  <a:srgbClr val="002060"/>
                </a:solidFill>
                <a:latin typeface="微软雅黑" panose="020B0503020204020204" pitchFamily="34" charset="-122"/>
                <a:ea typeface="微软雅黑" panose="020B0503020204020204" pitchFamily="34" charset="-122"/>
              </a:rPr>
              <a:t>相机各项指标，数据格式，成像后数据处理</a:t>
            </a:r>
            <a:endParaRPr lang="zh-CN" altLang="en-US" sz="3600" dirty="0">
              <a:solidFill>
                <a:srgbClr val="00206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276333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 xmlns:a16="http://schemas.microsoft.com/office/drawing/2014/main" id="{3ED25BB8-C5CC-4B43-8585-D2666532392D}"/>
              </a:ext>
            </a:extLst>
          </p:cNvPr>
          <p:cNvGrpSpPr/>
          <p:nvPr/>
        </p:nvGrpSpPr>
        <p:grpSpPr>
          <a:xfrm>
            <a:off x="-254000" y="201683"/>
            <a:ext cx="898070" cy="523220"/>
            <a:chOff x="-254000" y="201683"/>
            <a:chExt cx="898070" cy="523220"/>
          </a:xfrm>
          <a:solidFill>
            <a:srgbClr val="C00000"/>
          </a:solidFill>
        </p:grpSpPr>
        <p:sp>
          <p:nvSpPr>
            <p:cNvPr id="26" name="圆角矩形 4">
              <a:extLst>
                <a:ext uri="{FF2B5EF4-FFF2-40B4-BE49-F238E27FC236}">
                  <a16:creationId xmlns="" xmlns:a16="http://schemas.microsoft.com/office/drawing/2014/main" id="{ACBE989F-DEB0-4AE8-BDBF-50F253613589}"/>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 xmlns:a16="http://schemas.microsoft.com/office/drawing/2014/main" id="{DF22239A-AE01-483F-A9E9-20F8D5607297}"/>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3</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 xmlns:a16="http://schemas.microsoft.com/office/drawing/2014/main" id="{440775EE-91BE-494F-AD68-AB3FA0DB31DD}"/>
              </a:ext>
            </a:extLst>
          </p:cNvPr>
          <p:cNvGrpSpPr/>
          <p:nvPr/>
        </p:nvGrpSpPr>
        <p:grpSpPr>
          <a:xfrm>
            <a:off x="963776" y="217491"/>
            <a:ext cx="11717121" cy="619463"/>
            <a:chOff x="2584397" y="217491"/>
            <a:chExt cx="10096500" cy="439541"/>
          </a:xfrm>
          <a:solidFill>
            <a:srgbClr val="C00000"/>
          </a:solidFill>
        </p:grpSpPr>
        <p:sp>
          <p:nvSpPr>
            <p:cNvPr id="29" name="圆角矩形 3">
              <a:extLst>
                <a:ext uri="{FF2B5EF4-FFF2-40B4-BE49-F238E27FC236}">
                  <a16:creationId xmlns="" xmlns:a16="http://schemas.microsoft.com/office/drawing/2014/main" id="{4D3AF1CD-0751-430F-847D-3F89794336E0}"/>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7">
              <a:extLst>
                <a:ext uri="{FF2B5EF4-FFF2-40B4-BE49-F238E27FC236}">
                  <a16:creationId xmlns="" xmlns:a16="http://schemas.microsoft.com/office/drawing/2014/main" id="{B524578D-2AAB-49AB-A18A-CE2827244859}"/>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a:extLst>
              <a:ext uri="{FF2B5EF4-FFF2-40B4-BE49-F238E27FC236}">
                <a16:creationId xmlns="" xmlns:a16="http://schemas.microsoft.com/office/drawing/2014/main" id="{0FAE51E6-E318-435E-A024-468FC4BC2735}"/>
              </a:ext>
            </a:extLst>
          </p:cNvPr>
          <p:cNvGrpSpPr/>
          <p:nvPr/>
        </p:nvGrpSpPr>
        <p:grpSpPr>
          <a:xfrm>
            <a:off x="1" y="989160"/>
            <a:ext cx="2901244" cy="475526"/>
            <a:chOff x="753087" y="5539965"/>
            <a:chExt cx="6371741" cy="506582"/>
          </a:xfrm>
        </p:grpSpPr>
        <p:sp>
          <p:nvSpPr>
            <p:cNvPr id="34" name="同侧圆角矩形 2">
              <a:extLst>
                <a:ext uri="{FF2B5EF4-FFF2-40B4-BE49-F238E27FC236}">
                  <a16:creationId xmlns="" xmlns:a16="http://schemas.microsoft.com/office/drawing/2014/main" id="{7B82A15D-263C-4252-8B71-E3BAFF6DA3F9}"/>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5" name="文本框 34">
              <a:extLst>
                <a:ext uri="{FF2B5EF4-FFF2-40B4-BE49-F238E27FC236}">
                  <a16:creationId xmlns="" xmlns:a16="http://schemas.microsoft.com/office/drawing/2014/main" id="{A9C2D666-C781-4FDF-A8E4-DDCE609ADA13}"/>
                </a:ext>
              </a:extLst>
            </p:cNvPr>
            <p:cNvSpPr txBox="1"/>
            <p:nvPr/>
          </p:nvSpPr>
          <p:spPr>
            <a:xfrm>
              <a:off x="753087" y="5554731"/>
              <a:ext cx="6371741" cy="491816"/>
            </a:xfrm>
            <a:prstGeom prst="rect">
              <a:avLst/>
            </a:prstGeom>
            <a:noFill/>
          </p:spPr>
          <p:txBody>
            <a:bodyPr wrap="square" rtlCol="0">
              <a:spAutoFit/>
            </a:bodyPr>
            <a:lstStyle/>
            <a:p>
              <a:endParaRPr lang="en-US" altLang="zh-CN" sz="2400" dirty="0">
                <a:solidFill>
                  <a:schemeClr val="bg1"/>
                </a:solidFill>
                <a:latin typeface="+mn-ea"/>
              </a:endParaRPr>
            </a:p>
          </p:txBody>
        </p:sp>
      </p:grpSp>
      <p:grpSp>
        <p:nvGrpSpPr>
          <p:cNvPr id="36"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3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4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0"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2"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9"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10</a:t>
              </a:r>
              <a:endParaRPr lang="zh-CN" altLang="en-US" b="1" dirty="0"/>
            </a:p>
          </p:txBody>
        </p:sp>
      </p:grpSp>
      <p:sp>
        <p:nvSpPr>
          <p:cNvPr id="22" name="文本框 21">
            <a:extLst>
              <a:ext uri="{FF2B5EF4-FFF2-40B4-BE49-F238E27FC236}">
                <a16:creationId xmlns="" xmlns:a16="http://schemas.microsoft.com/office/drawing/2014/main" id="{275F271B-B562-44B4-9414-262CCFD66004}"/>
              </a:ext>
            </a:extLst>
          </p:cNvPr>
          <p:cNvSpPr txBox="1"/>
          <p:nvPr/>
        </p:nvSpPr>
        <p:spPr>
          <a:xfrm>
            <a:off x="0" y="1003021"/>
            <a:ext cx="3052152" cy="400110"/>
          </a:xfrm>
          <a:prstGeom prst="rect">
            <a:avLst/>
          </a:prstGeom>
          <a:noFill/>
        </p:spPr>
        <p:txBody>
          <a:bodyPr wrap="square"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数据文件的具体格式</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
        <p:nvSpPr>
          <p:cNvPr id="37" name="矩形 36">
            <a:extLst>
              <a:ext uri="{FF2B5EF4-FFF2-40B4-BE49-F238E27FC236}">
                <a16:creationId xmlns="" xmlns:a16="http://schemas.microsoft.com/office/drawing/2014/main" id="{B12E9044-ABCA-0E43-BA4B-AA678062BFE9}"/>
              </a:ext>
            </a:extLst>
          </p:cNvPr>
          <p:cNvSpPr/>
          <p:nvPr/>
        </p:nvSpPr>
        <p:spPr>
          <a:xfrm>
            <a:off x="978515" y="281031"/>
            <a:ext cx="1107988" cy="369328"/>
          </a:xfrm>
          <a:prstGeom prst="rect">
            <a:avLst/>
          </a:prstGeom>
          <a:noFill/>
        </p:spPr>
        <p:txBody>
          <a:bodyPr wrap="none" lIns="91436" tIns="45718" rIns="91436" bIns="45718">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数据格式</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sp>
        <p:nvSpPr>
          <p:cNvPr id="4" name="矩形 3"/>
          <p:cNvSpPr/>
          <p:nvPr/>
        </p:nvSpPr>
        <p:spPr>
          <a:xfrm>
            <a:off x="0" y="1569198"/>
            <a:ext cx="6096000" cy="3970318"/>
          </a:xfrm>
          <a:prstGeom prst="rect">
            <a:avLst/>
          </a:prstGeom>
        </p:spPr>
        <p:txBody>
          <a:bodyPr>
            <a:spAutoFit/>
          </a:bodyPr>
          <a:lstStyle/>
          <a:p>
            <a:r>
              <a:rPr lang="en-US" altLang="zh-CN" dirty="0">
                <a:solidFill>
                  <a:srgbClr val="FF0000"/>
                </a:solidFill>
                <a:latin typeface="Times New Roman" panose="02020603050405020304" pitchFamily="18" charset="0"/>
              </a:rPr>
              <a:t>The first L1 data product </a:t>
            </a:r>
            <a:r>
              <a:rPr lang="en-US" altLang="zh-CN" dirty="0">
                <a:latin typeface="Times New Roman" panose="02020603050405020304" pitchFamily="18" charset="0"/>
              </a:rPr>
              <a:t>is the high time resolution Keogram produced from the 3-scadence full spatial resolution data. </a:t>
            </a:r>
            <a:endParaRPr lang="en-US" altLang="zh-CN" dirty="0" smtClean="0">
              <a:latin typeface="Times New Roman" panose="02020603050405020304" pitchFamily="18" charset="0"/>
            </a:endParaRPr>
          </a:p>
          <a:p>
            <a:endParaRPr lang="en-US" altLang="zh-CN" dirty="0">
              <a:latin typeface="Times New Roman" panose="02020603050405020304" pitchFamily="18" charset="0"/>
            </a:endParaRPr>
          </a:p>
          <a:p>
            <a:r>
              <a:rPr lang="en-US" altLang="zh-CN" dirty="0">
                <a:solidFill>
                  <a:srgbClr val="FF0000"/>
                </a:solidFill>
                <a:latin typeface="Times New Roman" panose="02020603050405020304" pitchFamily="18" charset="0"/>
              </a:rPr>
              <a:t>The second data product </a:t>
            </a:r>
            <a:r>
              <a:rPr lang="en-US" altLang="zh-CN" dirty="0">
                <a:latin typeface="Times New Roman" panose="02020603050405020304" pitchFamily="18" charset="0"/>
              </a:rPr>
              <a:t>is comprised of the thumbnail images at full time resolution. Some of the stations have reduced transmission </a:t>
            </a:r>
            <a:r>
              <a:rPr lang="en-US" altLang="zh-CN" dirty="0" smtClean="0">
                <a:latin typeface="Times New Roman" panose="02020603050405020304" pitchFamily="18" charset="0"/>
              </a:rPr>
              <a:t>band width and </a:t>
            </a:r>
            <a:r>
              <a:rPr lang="en-US" altLang="zh-CN" dirty="0">
                <a:latin typeface="Times New Roman" panose="02020603050405020304" pitchFamily="18" charset="0"/>
              </a:rPr>
              <a:t>the near real time data will only support 6-second cadence or 10 exposures per </a:t>
            </a:r>
            <a:r>
              <a:rPr lang="en-US" altLang="zh-CN" dirty="0" smtClean="0">
                <a:latin typeface="Times New Roman" panose="02020603050405020304" pitchFamily="18" charset="0"/>
              </a:rPr>
              <a:t>minute . When  </a:t>
            </a:r>
            <a:r>
              <a:rPr lang="en-US" altLang="zh-CN" dirty="0">
                <a:latin typeface="Times New Roman" panose="02020603050405020304" pitchFamily="18" charset="0"/>
              </a:rPr>
              <a:t>the  full  resolution  data  are  retrieved  via  the  mailed  hard  drives,  then  the  </a:t>
            </a:r>
            <a:r>
              <a:rPr lang="en-US" altLang="zh-CN" dirty="0" smtClean="0">
                <a:latin typeface="Times New Roman" panose="02020603050405020304" pitchFamily="18" charset="0"/>
              </a:rPr>
              <a:t>missing alternate </a:t>
            </a:r>
            <a:r>
              <a:rPr lang="en-US" altLang="zh-CN" dirty="0">
                <a:latin typeface="Times New Roman" panose="02020603050405020304" pitchFamily="18" charset="0"/>
              </a:rPr>
              <a:t>frames can be filled in and full time resolution can be restored with 20 frames </a:t>
            </a:r>
            <a:r>
              <a:rPr lang="en-US" altLang="zh-CN" dirty="0" smtClean="0">
                <a:latin typeface="Times New Roman" panose="02020603050405020304" pitchFamily="18" charset="0"/>
              </a:rPr>
              <a:t>per minute</a:t>
            </a:r>
            <a:r>
              <a:rPr lang="en-US" altLang="zh-CN" dirty="0">
                <a:latin typeface="Times New Roman" panose="02020603050405020304" pitchFamily="18" charset="0"/>
              </a:rPr>
              <a:t>. </a:t>
            </a:r>
            <a:endParaRPr lang="en-US" altLang="zh-CN" dirty="0" smtClean="0">
              <a:latin typeface="Times New Roman" panose="02020603050405020304" pitchFamily="18" charset="0"/>
            </a:endParaRPr>
          </a:p>
          <a:p>
            <a:endParaRPr lang="en-US" altLang="zh-CN" dirty="0">
              <a:latin typeface="Times New Roman" panose="02020603050405020304" pitchFamily="18" charset="0"/>
            </a:endParaRPr>
          </a:p>
          <a:p>
            <a:r>
              <a:rPr lang="en-US" altLang="zh-CN" dirty="0" smtClean="0">
                <a:solidFill>
                  <a:srgbClr val="FF0000"/>
                </a:solidFill>
                <a:latin typeface="Times New Roman" panose="02020603050405020304" pitchFamily="18" charset="0"/>
              </a:rPr>
              <a:t>The </a:t>
            </a:r>
            <a:r>
              <a:rPr lang="en-US" altLang="zh-CN" dirty="0">
                <a:solidFill>
                  <a:srgbClr val="FF0000"/>
                </a:solidFill>
                <a:latin typeface="Times New Roman" panose="02020603050405020304" pitchFamily="18" charset="0"/>
              </a:rPr>
              <a:t>last L1 CDF set </a:t>
            </a:r>
            <a:r>
              <a:rPr lang="en-US" altLang="zh-CN" dirty="0">
                <a:latin typeface="Times New Roman" panose="02020603050405020304" pitchFamily="18" charset="0"/>
              </a:rPr>
              <a:t>is the full images after they have been copied off the </a:t>
            </a:r>
            <a:r>
              <a:rPr lang="en-US" altLang="zh-CN" dirty="0" smtClean="0">
                <a:latin typeface="Times New Roman" panose="02020603050405020304" pitchFamily="18" charset="0"/>
              </a:rPr>
              <a:t>returned hard </a:t>
            </a:r>
            <a:r>
              <a:rPr lang="en-US" altLang="zh-CN" dirty="0">
                <a:latin typeface="Times New Roman" panose="02020603050405020304" pitchFamily="18" charset="0"/>
              </a:rPr>
              <a:t>drives.</a:t>
            </a:r>
          </a:p>
          <a:p>
            <a:endParaRPr lang="zh-CN" altLang="en-US" dirty="0"/>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7832" y="844653"/>
            <a:ext cx="6254168" cy="3884445"/>
          </a:xfrm>
          <a:prstGeom prst="rect">
            <a:avLst/>
          </a:prstGeom>
        </p:spPr>
      </p:pic>
    </p:spTree>
    <p:extLst>
      <p:ext uri="{BB962C8B-B14F-4D97-AF65-F5344CB8AC3E}">
        <p14:creationId xmlns:p14="http://schemas.microsoft.com/office/powerpoint/2010/main" val="10594414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 xmlns:a16="http://schemas.microsoft.com/office/drawing/2014/main" id="{3ED25BB8-C5CC-4B43-8585-D2666532392D}"/>
              </a:ext>
            </a:extLst>
          </p:cNvPr>
          <p:cNvGrpSpPr/>
          <p:nvPr/>
        </p:nvGrpSpPr>
        <p:grpSpPr>
          <a:xfrm>
            <a:off x="-254000" y="201683"/>
            <a:ext cx="898070" cy="523220"/>
            <a:chOff x="-254000" y="201683"/>
            <a:chExt cx="898070" cy="523220"/>
          </a:xfrm>
          <a:solidFill>
            <a:srgbClr val="C00000"/>
          </a:solidFill>
        </p:grpSpPr>
        <p:sp>
          <p:nvSpPr>
            <p:cNvPr id="26" name="圆角矩形 4">
              <a:extLst>
                <a:ext uri="{FF2B5EF4-FFF2-40B4-BE49-F238E27FC236}">
                  <a16:creationId xmlns="" xmlns:a16="http://schemas.microsoft.com/office/drawing/2014/main" id="{ACBE989F-DEB0-4AE8-BDBF-50F253613589}"/>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 xmlns:a16="http://schemas.microsoft.com/office/drawing/2014/main" id="{DF22239A-AE01-483F-A9E9-20F8D5607297}"/>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4</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 xmlns:a16="http://schemas.microsoft.com/office/drawing/2014/main" id="{440775EE-91BE-494F-AD68-AB3FA0DB31DD}"/>
              </a:ext>
            </a:extLst>
          </p:cNvPr>
          <p:cNvGrpSpPr/>
          <p:nvPr/>
        </p:nvGrpSpPr>
        <p:grpSpPr>
          <a:xfrm>
            <a:off x="963776" y="217491"/>
            <a:ext cx="11717121" cy="619463"/>
            <a:chOff x="2584397" y="217491"/>
            <a:chExt cx="10096500" cy="439541"/>
          </a:xfrm>
          <a:solidFill>
            <a:srgbClr val="C00000"/>
          </a:solidFill>
        </p:grpSpPr>
        <p:sp>
          <p:nvSpPr>
            <p:cNvPr id="29" name="圆角矩形 3">
              <a:extLst>
                <a:ext uri="{FF2B5EF4-FFF2-40B4-BE49-F238E27FC236}">
                  <a16:creationId xmlns="" xmlns:a16="http://schemas.microsoft.com/office/drawing/2014/main" id="{4D3AF1CD-0751-430F-847D-3F89794336E0}"/>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7">
              <a:extLst>
                <a:ext uri="{FF2B5EF4-FFF2-40B4-BE49-F238E27FC236}">
                  <a16:creationId xmlns="" xmlns:a16="http://schemas.microsoft.com/office/drawing/2014/main" id="{B524578D-2AAB-49AB-A18A-CE2827244859}"/>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a:extLst>
              <a:ext uri="{FF2B5EF4-FFF2-40B4-BE49-F238E27FC236}">
                <a16:creationId xmlns="" xmlns:a16="http://schemas.microsoft.com/office/drawing/2014/main" id="{0FAE51E6-E318-435E-A024-468FC4BC2735}"/>
              </a:ext>
            </a:extLst>
          </p:cNvPr>
          <p:cNvGrpSpPr/>
          <p:nvPr/>
        </p:nvGrpSpPr>
        <p:grpSpPr>
          <a:xfrm>
            <a:off x="1" y="989160"/>
            <a:ext cx="2901244" cy="475526"/>
            <a:chOff x="753087" y="5539965"/>
            <a:chExt cx="6371741" cy="506582"/>
          </a:xfrm>
        </p:grpSpPr>
        <p:sp>
          <p:nvSpPr>
            <p:cNvPr id="34" name="同侧圆角矩形 2">
              <a:extLst>
                <a:ext uri="{FF2B5EF4-FFF2-40B4-BE49-F238E27FC236}">
                  <a16:creationId xmlns="" xmlns:a16="http://schemas.microsoft.com/office/drawing/2014/main" id="{7B82A15D-263C-4252-8B71-E3BAFF6DA3F9}"/>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5" name="文本框 34">
              <a:extLst>
                <a:ext uri="{FF2B5EF4-FFF2-40B4-BE49-F238E27FC236}">
                  <a16:creationId xmlns="" xmlns:a16="http://schemas.microsoft.com/office/drawing/2014/main" id="{A9C2D666-C781-4FDF-A8E4-DDCE609ADA13}"/>
                </a:ext>
              </a:extLst>
            </p:cNvPr>
            <p:cNvSpPr txBox="1"/>
            <p:nvPr/>
          </p:nvSpPr>
          <p:spPr>
            <a:xfrm>
              <a:off x="753087" y="5554731"/>
              <a:ext cx="6371741" cy="491816"/>
            </a:xfrm>
            <a:prstGeom prst="rect">
              <a:avLst/>
            </a:prstGeom>
            <a:noFill/>
          </p:spPr>
          <p:txBody>
            <a:bodyPr wrap="square" rtlCol="0">
              <a:spAutoFit/>
            </a:bodyPr>
            <a:lstStyle/>
            <a:p>
              <a:endParaRPr lang="en-US" altLang="zh-CN" sz="2400" dirty="0">
                <a:solidFill>
                  <a:schemeClr val="bg1"/>
                </a:solidFill>
                <a:latin typeface="+mn-ea"/>
              </a:endParaRPr>
            </a:p>
          </p:txBody>
        </p:sp>
      </p:grpSp>
      <p:grpSp>
        <p:nvGrpSpPr>
          <p:cNvPr id="36"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3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4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0"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2"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9"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11</a:t>
              </a:r>
              <a:endParaRPr lang="zh-CN" altLang="en-US" b="1" dirty="0"/>
            </a:p>
          </p:txBody>
        </p:sp>
      </p:grpSp>
      <p:sp>
        <p:nvSpPr>
          <p:cNvPr id="22" name="文本框 21">
            <a:extLst>
              <a:ext uri="{FF2B5EF4-FFF2-40B4-BE49-F238E27FC236}">
                <a16:creationId xmlns="" xmlns:a16="http://schemas.microsoft.com/office/drawing/2014/main" id="{275F271B-B562-44B4-9414-262CCFD66004}"/>
              </a:ext>
            </a:extLst>
          </p:cNvPr>
          <p:cNvSpPr txBox="1"/>
          <p:nvPr/>
        </p:nvSpPr>
        <p:spPr>
          <a:xfrm>
            <a:off x="0" y="1003021"/>
            <a:ext cx="3052152" cy="400110"/>
          </a:xfrm>
          <a:prstGeom prst="rect">
            <a:avLst/>
          </a:prstGeom>
          <a:noFill/>
        </p:spPr>
        <p:txBody>
          <a:bodyPr wrap="square"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数据文件的选择</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
        <p:nvSpPr>
          <p:cNvPr id="37" name="矩形 36">
            <a:extLst>
              <a:ext uri="{FF2B5EF4-FFF2-40B4-BE49-F238E27FC236}">
                <a16:creationId xmlns="" xmlns:a16="http://schemas.microsoft.com/office/drawing/2014/main" id="{B12E9044-ABCA-0E43-BA4B-AA678062BFE9}"/>
              </a:ext>
            </a:extLst>
          </p:cNvPr>
          <p:cNvSpPr/>
          <p:nvPr/>
        </p:nvSpPr>
        <p:spPr>
          <a:xfrm>
            <a:off x="978515" y="281031"/>
            <a:ext cx="1569652" cy="369328"/>
          </a:xfrm>
          <a:prstGeom prst="rect">
            <a:avLst/>
          </a:prstGeom>
          <a:noFill/>
        </p:spPr>
        <p:txBody>
          <a:bodyPr wrap="none" lIns="91436" tIns="45718" rIns="91436" bIns="45718">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数据处理方法</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pic>
        <p:nvPicPr>
          <p:cNvPr id="23" name="图片 22"/>
          <p:cNvPicPr>
            <a:picLocks noChangeAspect="1"/>
          </p:cNvPicPr>
          <p:nvPr/>
        </p:nvPicPr>
        <p:blipFill>
          <a:blip r:embed="rId3"/>
          <a:stretch>
            <a:fillRect/>
          </a:stretch>
        </p:blipFill>
        <p:spPr>
          <a:xfrm>
            <a:off x="1" y="1395077"/>
            <a:ext cx="5570376" cy="1100507"/>
          </a:xfrm>
          <a:prstGeom prst="rect">
            <a:avLst/>
          </a:prstGeom>
        </p:spPr>
      </p:pic>
      <p:sp>
        <p:nvSpPr>
          <p:cNvPr id="24" name="文本框 23"/>
          <p:cNvSpPr txBox="1"/>
          <p:nvPr/>
        </p:nvSpPr>
        <p:spPr>
          <a:xfrm>
            <a:off x="-44568" y="2433062"/>
            <a:ext cx="8188395" cy="1200329"/>
          </a:xfrm>
          <a:prstGeom prst="rect">
            <a:avLst/>
          </a:prstGeom>
          <a:noFill/>
        </p:spPr>
        <p:txBody>
          <a:bodyPr wrap="none" rtlCol="0">
            <a:spAutoFit/>
          </a:bodyPr>
          <a:lstStyle/>
          <a:p>
            <a:r>
              <a:rPr lang="en-US" altLang="zh-CN" dirty="0" smtClean="0"/>
              <a:t>ASI and ASK save the raw brightness values of all sky imager captured by the camera, </a:t>
            </a:r>
          </a:p>
          <a:p>
            <a:r>
              <a:rPr lang="en-US" altLang="zh-CN" dirty="0" smtClean="0"/>
              <a:t>When we will use </a:t>
            </a:r>
            <a:r>
              <a:rPr lang="en-US" altLang="zh-CN" dirty="0" smtClean="0">
                <a:solidFill>
                  <a:srgbClr val="FF0000"/>
                </a:solidFill>
              </a:rPr>
              <a:t>thm_asi_create_mosaic.pro</a:t>
            </a:r>
            <a:r>
              <a:rPr lang="en-US" altLang="zh-CN" dirty="0" smtClean="0"/>
              <a:t> create mosaic with  THEMIS ASI,</a:t>
            </a:r>
          </a:p>
          <a:p>
            <a:r>
              <a:rPr lang="en-US" altLang="zh-CN" dirty="0" smtClean="0"/>
              <a:t> this program will normalize the raw brightness matrix image stored in the asi file,</a:t>
            </a:r>
          </a:p>
          <a:p>
            <a:r>
              <a:rPr lang="en-US" altLang="zh-CN" dirty="0" smtClean="0"/>
              <a:t> limiting its range to </a:t>
            </a:r>
            <a:r>
              <a:rPr lang="en-US" altLang="zh-CN" dirty="0" smtClean="0">
                <a:solidFill>
                  <a:srgbClr val="FF0000"/>
                </a:solidFill>
              </a:rPr>
              <a:t>0-254</a:t>
            </a:r>
            <a:r>
              <a:rPr lang="en-US" altLang="zh-CN" dirty="0" smtClean="0"/>
              <a:t>, and in the form of </a:t>
            </a:r>
            <a:r>
              <a:rPr lang="en-US" altLang="zh-CN" dirty="0" smtClean="0">
                <a:solidFill>
                  <a:srgbClr val="FF0000"/>
                </a:solidFill>
              </a:rPr>
              <a:t>8-bit grayscale </a:t>
            </a:r>
            <a:r>
              <a:rPr lang="en-US" altLang="zh-CN" dirty="0"/>
              <a:t>s</a:t>
            </a:r>
            <a:r>
              <a:rPr lang="en-US" altLang="zh-CN" dirty="0" smtClean="0"/>
              <a:t>how it.</a:t>
            </a:r>
            <a:endParaRPr lang="zh-CN" altLang="en-US" dirty="0"/>
          </a:p>
        </p:txBody>
      </p:sp>
      <p:pic>
        <p:nvPicPr>
          <p:cNvPr id="31" name="图片 3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568" y="3633391"/>
            <a:ext cx="3871784" cy="2271965"/>
          </a:xfrm>
          <a:prstGeom prst="rect">
            <a:avLst/>
          </a:prstGeom>
        </p:spPr>
      </p:pic>
      <p:pic>
        <p:nvPicPr>
          <p:cNvPr id="32" name="图片 3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27217" y="3633391"/>
            <a:ext cx="3878964" cy="2271965"/>
          </a:xfrm>
          <a:prstGeom prst="rect">
            <a:avLst/>
          </a:prstGeom>
        </p:spPr>
      </p:pic>
      <p:sp>
        <p:nvSpPr>
          <p:cNvPr id="40" name="矩形 39"/>
          <p:cNvSpPr/>
          <p:nvPr/>
        </p:nvSpPr>
        <p:spPr>
          <a:xfrm>
            <a:off x="4199443" y="6026327"/>
            <a:ext cx="3134512" cy="369332"/>
          </a:xfrm>
          <a:prstGeom prst="rect">
            <a:avLst/>
          </a:prstGeom>
        </p:spPr>
        <p:txBody>
          <a:bodyPr wrap="none">
            <a:spAutoFit/>
          </a:bodyPr>
          <a:lstStyle/>
          <a:p>
            <a:r>
              <a:rPr lang="en-US" altLang="zh-CN" dirty="0"/>
              <a:t>Created by the </a:t>
            </a:r>
            <a:r>
              <a:rPr lang="en-US" altLang="zh-CN" dirty="0" smtClean="0"/>
              <a:t>normalized </a:t>
            </a:r>
            <a:r>
              <a:rPr lang="en-US" altLang="zh-CN" dirty="0"/>
              <a:t>data</a:t>
            </a:r>
            <a:endParaRPr lang="zh-CN" altLang="en-US" dirty="0"/>
          </a:p>
        </p:txBody>
      </p:sp>
      <p:cxnSp>
        <p:nvCxnSpPr>
          <p:cNvPr id="42" name="直接箭头连接符 41"/>
          <p:cNvCxnSpPr/>
          <p:nvPr/>
        </p:nvCxnSpPr>
        <p:spPr>
          <a:xfrm flipV="1">
            <a:off x="1362891" y="4314958"/>
            <a:ext cx="2931459" cy="26895"/>
          </a:xfrm>
          <a:prstGeom prst="straightConnector1">
            <a:avLst/>
          </a:prstGeom>
          <a:ln w="381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1752269" y="4341853"/>
            <a:ext cx="2297360" cy="369332"/>
          </a:xfrm>
          <a:prstGeom prst="rect">
            <a:avLst/>
          </a:prstGeom>
        </p:spPr>
        <p:txBody>
          <a:bodyPr wrap="none">
            <a:spAutoFit/>
          </a:bodyPr>
          <a:lstStyle/>
          <a:p>
            <a:r>
              <a:rPr lang="en-US" altLang="zh-CN" dirty="0">
                <a:solidFill>
                  <a:srgbClr val="FF0000"/>
                </a:solidFill>
              </a:rPr>
              <a:t>normalization process </a:t>
            </a:r>
            <a:endParaRPr lang="zh-CN" altLang="en-US" dirty="0"/>
          </a:p>
        </p:txBody>
      </p:sp>
      <p:sp>
        <p:nvSpPr>
          <p:cNvPr id="46" name="矩形 45"/>
          <p:cNvSpPr/>
          <p:nvPr/>
        </p:nvSpPr>
        <p:spPr>
          <a:xfrm>
            <a:off x="742708" y="5970553"/>
            <a:ext cx="2297232" cy="369332"/>
          </a:xfrm>
          <a:prstGeom prst="rect">
            <a:avLst/>
          </a:prstGeom>
        </p:spPr>
        <p:txBody>
          <a:bodyPr wrap="none">
            <a:spAutoFit/>
          </a:bodyPr>
          <a:lstStyle/>
          <a:p>
            <a:r>
              <a:rPr lang="en-US" altLang="zh-CN" dirty="0"/>
              <a:t>Created from raw data</a:t>
            </a:r>
            <a:endParaRPr lang="zh-CN" altLang="en-US" dirty="0"/>
          </a:p>
        </p:txBody>
      </p:sp>
      <p:pic>
        <p:nvPicPr>
          <p:cNvPr id="47" name="图片 46" descr="电脑屏幕截图&#10;&#10;描述已自动生成">
            <a:extLst>
              <a:ext uri="{FF2B5EF4-FFF2-40B4-BE49-F238E27FC236}">
                <a16:creationId xmlns="" xmlns:a16="http://schemas.microsoft.com/office/drawing/2014/main" id="{CD440145-E11F-884D-BB4D-A0FE918F7895}"/>
              </a:ext>
            </a:extLst>
          </p:cNvPr>
          <p:cNvPicPr>
            <a:picLocks noChangeAspect="1"/>
          </p:cNvPicPr>
          <p:nvPr/>
        </p:nvPicPr>
        <p:blipFill>
          <a:blip r:embed="rId6"/>
          <a:stretch>
            <a:fillRect/>
          </a:stretch>
        </p:blipFill>
        <p:spPr>
          <a:xfrm>
            <a:off x="7731625" y="3633391"/>
            <a:ext cx="3704179" cy="2271965"/>
          </a:xfrm>
          <a:prstGeom prst="rect">
            <a:avLst/>
          </a:prstGeom>
        </p:spPr>
      </p:pic>
      <p:sp>
        <p:nvSpPr>
          <p:cNvPr id="48" name="矩形 47"/>
          <p:cNvSpPr/>
          <p:nvPr/>
        </p:nvSpPr>
        <p:spPr>
          <a:xfrm>
            <a:off x="8493458" y="5970553"/>
            <a:ext cx="2297232" cy="369332"/>
          </a:xfrm>
          <a:prstGeom prst="rect">
            <a:avLst/>
          </a:prstGeom>
        </p:spPr>
        <p:txBody>
          <a:bodyPr wrap="none">
            <a:spAutoFit/>
          </a:bodyPr>
          <a:lstStyle/>
          <a:p>
            <a:r>
              <a:rPr lang="en-US" altLang="zh-CN" dirty="0"/>
              <a:t>Created from raw data</a:t>
            </a:r>
            <a:endParaRPr lang="zh-CN" altLang="en-US" dirty="0"/>
          </a:p>
        </p:txBody>
      </p:sp>
      <p:sp>
        <p:nvSpPr>
          <p:cNvPr id="49" name="文本框 48"/>
          <p:cNvSpPr txBox="1"/>
          <p:nvPr/>
        </p:nvSpPr>
        <p:spPr>
          <a:xfrm>
            <a:off x="742708" y="6395659"/>
            <a:ext cx="2583592" cy="369332"/>
          </a:xfrm>
          <a:prstGeom prst="rect">
            <a:avLst/>
          </a:prstGeom>
          <a:noFill/>
        </p:spPr>
        <p:txBody>
          <a:bodyPr wrap="none" rtlCol="0">
            <a:spAutoFit/>
          </a:bodyPr>
          <a:lstStyle/>
          <a:p>
            <a:r>
              <a:rPr lang="en-US" altLang="zh-CN" dirty="0" smtClean="0"/>
              <a:t>Brightness range:0-65535</a:t>
            </a:r>
            <a:endParaRPr lang="zh-CN" altLang="en-US" dirty="0"/>
          </a:p>
        </p:txBody>
      </p:sp>
      <p:sp>
        <p:nvSpPr>
          <p:cNvPr id="51" name="文本框 50"/>
          <p:cNvSpPr txBox="1"/>
          <p:nvPr/>
        </p:nvSpPr>
        <p:spPr>
          <a:xfrm>
            <a:off x="4199443" y="6402257"/>
            <a:ext cx="2349554" cy="369332"/>
          </a:xfrm>
          <a:prstGeom prst="rect">
            <a:avLst/>
          </a:prstGeom>
          <a:noFill/>
        </p:spPr>
        <p:txBody>
          <a:bodyPr wrap="none" rtlCol="0">
            <a:spAutoFit/>
          </a:bodyPr>
          <a:lstStyle/>
          <a:p>
            <a:r>
              <a:rPr lang="en-US" altLang="zh-CN" dirty="0" smtClean="0"/>
              <a:t>Brightness range:0-254</a:t>
            </a:r>
            <a:endParaRPr lang="zh-CN" altLang="en-US" dirty="0"/>
          </a:p>
        </p:txBody>
      </p:sp>
      <p:sp>
        <p:nvSpPr>
          <p:cNvPr id="53" name="文本框 52"/>
          <p:cNvSpPr txBox="1"/>
          <p:nvPr/>
        </p:nvSpPr>
        <p:spPr>
          <a:xfrm>
            <a:off x="8493458" y="6417483"/>
            <a:ext cx="2583592" cy="369332"/>
          </a:xfrm>
          <a:prstGeom prst="rect">
            <a:avLst/>
          </a:prstGeom>
          <a:noFill/>
        </p:spPr>
        <p:txBody>
          <a:bodyPr wrap="none" rtlCol="0">
            <a:spAutoFit/>
          </a:bodyPr>
          <a:lstStyle/>
          <a:p>
            <a:r>
              <a:rPr lang="en-US" altLang="zh-CN" dirty="0" smtClean="0"/>
              <a:t>Brightness range:0-65535</a:t>
            </a:r>
            <a:endParaRPr lang="zh-CN" altLang="en-US" dirty="0"/>
          </a:p>
        </p:txBody>
      </p:sp>
      <p:sp>
        <p:nvSpPr>
          <p:cNvPr id="54" name="文本框 53"/>
          <p:cNvSpPr txBox="1"/>
          <p:nvPr/>
        </p:nvSpPr>
        <p:spPr>
          <a:xfrm>
            <a:off x="-242" y="5267390"/>
            <a:ext cx="437940" cy="369332"/>
          </a:xfrm>
          <a:prstGeom prst="rect">
            <a:avLst/>
          </a:prstGeom>
          <a:noFill/>
        </p:spPr>
        <p:txBody>
          <a:bodyPr wrap="none" rtlCol="0">
            <a:spAutoFit/>
          </a:bodyPr>
          <a:lstStyle/>
          <a:p>
            <a:r>
              <a:rPr lang="en-US" altLang="zh-CN" dirty="0" smtClean="0">
                <a:solidFill>
                  <a:srgbClr val="FF0000"/>
                </a:solidFill>
              </a:rPr>
              <a:t>asi</a:t>
            </a:r>
            <a:endParaRPr lang="zh-CN" altLang="en-US" dirty="0">
              <a:solidFill>
                <a:srgbClr val="FF0000"/>
              </a:solidFill>
            </a:endParaRPr>
          </a:p>
        </p:txBody>
      </p:sp>
      <p:sp>
        <p:nvSpPr>
          <p:cNvPr id="55" name="文本框 54"/>
          <p:cNvSpPr txBox="1"/>
          <p:nvPr/>
        </p:nvSpPr>
        <p:spPr>
          <a:xfrm>
            <a:off x="3871542" y="5267390"/>
            <a:ext cx="437940" cy="369332"/>
          </a:xfrm>
          <a:prstGeom prst="rect">
            <a:avLst/>
          </a:prstGeom>
          <a:noFill/>
        </p:spPr>
        <p:txBody>
          <a:bodyPr wrap="none" rtlCol="0">
            <a:spAutoFit/>
          </a:bodyPr>
          <a:lstStyle/>
          <a:p>
            <a:r>
              <a:rPr lang="en-US" altLang="zh-CN" dirty="0" smtClean="0">
                <a:solidFill>
                  <a:srgbClr val="FF0000"/>
                </a:solidFill>
              </a:rPr>
              <a:t>asi</a:t>
            </a:r>
            <a:endParaRPr lang="zh-CN" altLang="en-US" dirty="0">
              <a:solidFill>
                <a:srgbClr val="FF0000"/>
              </a:solidFill>
            </a:endParaRPr>
          </a:p>
        </p:txBody>
      </p:sp>
      <p:sp>
        <p:nvSpPr>
          <p:cNvPr id="56" name="文本框 55"/>
          <p:cNvSpPr txBox="1"/>
          <p:nvPr/>
        </p:nvSpPr>
        <p:spPr>
          <a:xfrm>
            <a:off x="8274488" y="5160492"/>
            <a:ext cx="489236" cy="369332"/>
          </a:xfrm>
          <a:prstGeom prst="rect">
            <a:avLst/>
          </a:prstGeom>
          <a:noFill/>
        </p:spPr>
        <p:txBody>
          <a:bodyPr wrap="none" rtlCol="0">
            <a:spAutoFit/>
          </a:bodyPr>
          <a:lstStyle/>
          <a:p>
            <a:r>
              <a:rPr lang="en-US" altLang="zh-CN" dirty="0" smtClean="0">
                <a:solidFill>
                  <a:srgbClr val="FF0000"/>
                </a:solidFill>
              </a:rPr>
              <a:t>ask</a:t>
            </a:r>
            <a:endParaRPr lang="zh-CN" altLang="en-US" dirty="0">
              <a:solidFill>
                <a:srgbClr val="FF0000"/>
              </a:solidFill>
            </a:endParaRPr>
          </a:p>
        </p:txBody>
      </p:sp>
    </p:spTree>
    <p:extLst>
      <p:ext uri="{BB962C8B-B14F-4D97-AF65-F5344CB8AC3E}">
        <p14:creationId xmlns:p14="http://schemas.microsoft.com/office/powerpoint/2010/main" val="21504394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 xmlns:a16="http://schemas.microsoft.com/office/drawing/2014/main" id="{3ED25BB8-C5CC-4B43-8585-D2666532392D}"/>
              </a:ext>
            </a:extLst>
          </p:cNvPr>
          <p:cNvGrpSpPr/>
          <p:nvPr/>
        </p:nvGrpSpPr>
        <p:grpSpPr>
          <a:xfrm>
            <a:off x="-254000" y="201683"/>
            <a:ext cx="898070" cy="523220"/>
            <a:chOff x="-254000" y="201683"/>
            <a:chExt cx="898070" cy="523220"/>
          </a:xfrm>
          <a:solidFill>
            <a:srgbClr val="C00000"/>
          </a:solidFill>
        </p:grpSpPr>
        <p:sp>
          <p:nvSpPr>
            <p:cNvPr id="26" name="圆角矩形 4">
              <a:extLst>
                <a:ext uri="{FF2B5EF4-FFF2-40B4-BE49-F238E27FC236}">
                  <a16:creationId xmlns="" xmlns:a16="http://schemas.microsoft.com/office/drawing/2014/main" id="{ACBE989F-DEB0-4AE8-BDBF-50F253613589}"/>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 xmlns:a16="http://schemas.microsoft.com/office/drawing/2014/main" id="{DF22239A-AE01-483F-A9E9-20F8D5607297}"/>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4</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 xmlns:a16="http://schemas.microsoft.com/office/drawing/2014/main" id="{440775EE-91BE-494F-AD68-AB3FA0DB31DD}"/>
              </a:ext>
            </a:extLst>
          </p:cNvPr>
          <p:cNvGrpSpPr/>
          <p:nvPr/>
        </p:nvGrpSpPr>
        <p:grpSpPr>
          <a:xfrm>
            <a:off x="963776" y="217491"/>
            <a:ext cx="11717121" cy="619463"/>
            <a:chOff x="2584397" y="217491"/>
            <a:chExt cx="10096500" cy="439541"/>
          </a:xfrm>
          <a:solidFill>
            <a:srgbClr val="C00000"/>
          </a:solidFill>
        </p:grpSpPr>
        <p:sp>
          <p:nvSpPr>
            <p:cNvPr id="29" name="圆角矩形 3">
              <a:extLst>
                <a:ext uri="{FF2B5EF4-FFF2-40B4-BE49-F238E27FC236}">
                  <a16:creationId xmlns="" xmlns:a16="http://schemas.microsoft.com/office/drawing/2014/main" id="{4D3AF1CD-0751-430F-847D-3F89794336E0}"/>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7">
              <a:extLst>
                <a:ext uri="{FF2B5EF4-FFF2-40B4-BE49-F238E27FC236}">
                  <a16:creationId xmlns="" xmlns:a16="http://schemas.microsoft.com/office/drawing/2014/main" id="{B524578D-2AAB-49AB-A18A-CE2827244859}"/>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a:extLst>
              <a:ext uri="{FF2B5EF4-FFF2-40B4-BE49-F238E27FC236}">
                <a16:creationId xmlns="" xmlns:a16="http://schemas.microsoft.com/office/drawing/2014/main" id="{0FAE51E6-E318-435E-A024-468FC4BC2735}"/>
              </a:ext>
            </a:extLst>
          </p:cNvPr>
          <p:cNvGrpSpPr/>
          <p:nvPr/>
        </p:nvGrpSpPr>
        <p:grpSpPr>
          <a:xfrm>
            <a:off x="1" y="989160"/>
            <a:ext cx="2901244" cy="475526"/>
            <a:chOff x="753087" y="5539965"/>
            <a:chExt cx="6371741" cy="506582"/>
          </a:xfrm>
        </p:grpSpPr>
        <p:sp>
          <p:nvSpPr>
            <p:cNvPr id="34" name="同侧圆角矩形 2">
              <a:extLst>
                <a:ext uri="{FF2B5EF4-FFF2-40B4-BE49-F238E27FC236}">
                  <a16:creationId xmlns="" xmlns:a16="http://schemas.microsoft.com/office/drawing/2014/main" id="{7B82A15D-263C-4252-8B71-E3BAFF6DA3F9}"/>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5" name="文本框 34">
              <a:extLst>
                <a:ext uri="{FF2B5EF4-FFF2-40B4-BE49-F238E27FC236}">
                  <a16:creationId xmlns="" xmlns:a16="http://schemas.microsoft.com/office/drawing/2014/main" id="{A9C2D666-C781-4FDF-A8E4-DDCE609ADA13}"/>
                </a:ext>
              </a:extLst>
            </p:cNvPr>
            <p:cNvSpPr txBox="1"/>
            <p:nvPr/>
          </p:nvSpPr>
          <p:spPr>
            <a:xfrm>
              <a:off x="753087" y="5554731"/>
              <a:ext cx="6371741" cy="491816"/>
            </a:xfrm>
            <a:prstGeom prst="rect">
              <a:avLst/>
            </a:prstGeom>
            <a:noFill/>
          </p:spPr>
          <p:txBody>
            <a:bodyPr wrap="square" rtlCol="0">
              <a:spAutoFit/>
            </a:bodyPr>
            <a:lstStyle/>
            <a:p>
              <a:endParaRPr lang="en-US" altLang="zh-CN" sz="2400" dirty="0">
                <a:solidFill>
                  <a:schemeClr val="bg1"/>
                </a:solidFill>
                <a:latin typeface="+mn-ea"/>
              </a:endParaRPr>
            </a:p>
          </p:txBody>
        </p:sp>
      </p:grpSp>
      <p:grpSp>
        <p:nvGrpSpPr>
          <p:cNvPr id="36"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3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4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0"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2"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9"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12</a:t>
              </a:r>
              <a:endParaRPr lang="zh-CN" altLang="en-US" b="1" dirty="0"/>
            </a:p>
          </p:txBody>
        </p:sp>
      </p:grpSp>
      <p:sp>
        <p:nvSpPr>
          <p:cNvPr id="22" name="文本框 21">
            <a:extLst>
              <a:ext uri="{FF2B5EF4-FFF2-40B4-BE49-F238E27FC236}">
                <a16:creationId xmlns="" xmlns:a16="http://schemas.microsoft.com/office/drawing/2014/main" id="{275F271B-B562-44B4-9414-262CCFD66004}"/>
              </a:ext>
            </a:extLst>
          </p:cNvPr>
          <p:cNvSpPr txBox="1"/>
          <p:nvPr/>
        </p:nvSpPr>
        <p:spPr>
          <a:xfrm>
            <a:off x="-75453" y="1004351"/>
            <a:ext cx="3052152" cy="400110"/>
          </a:xfrm>
          <a:prstGeom prst="rect">
            <a:avLst/>
          </a:prstGeom>
          <a:noFill/>
        </p:spPr>
        <p:txBody>
          <a:bodyPr wrap="square"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数据文件的归一化处理</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
        <p:nvSpPr>
          <p:cNvPr id="37" name="矩形 36">
            <a:extLst>
              <a:ext uri="{FF2B5EF4-FFF2-40B4-BE49-F238E27FC236}">
                <a16:creationId xmlns="" xmlns:a16="http://schemas.microsoft.com/office/drawing/2014/main" id="{B12E9044-ABCA-0E43-BA4B-AA678062BFE9}"/>
              </a:ext>
            </a:extLst>
          </p:cNvPr>
          <p:cNvSpPr/>
          <p:nvPr/>
        </p:nvSpPr>
        <p:spPr>
          <a:xfrm>
            <a:off x="978515" y="281031"/>
            <a:ext cx="1569652" cy="369328"/>
          </a:xfrm>
          <a:prstGeom prst="rect">
            <a:avLst/>
          </a:prstGeom>
          <a:noFill/>
        </p:spPr>
        <p:txBody>
          <a:bodyPr wrap="none" lIns="91436" tIns="45718" rIns="91436" bIns="45718">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数据处理方法</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pic>
        <p:nvPicPr>
          <p:cNvPr id="58" name="图片 57"/>
          <p:cNvPicPr>
            <a:picLocks noChangeAspect="1"/>
          </p:cNvPicPr>
          <p:nvPr/>
        </p:nvPicPr>
        <p:blipFill>
          <a:blip r:embed="rId3"/>
          <a:stretch>
            <a:fillRect/>
          </a:stretch>
        </p:blipFill>
        <p:spPr>
          <a:xfrm>
            <a:off x="1" y="1916433"/>
            <a:ext cx="8286750" cy="3867150"/>
          </a:xfrm>
          <a:prstGeom prst="rect">
            <a:avLst/>
          </a:prstGeom>
        </p:spPr>
      </p:pic>
      <p:sp>
        <p:nvSpPr>
          <p:cNvPr id="59" name="矩形 58"/>
          <p:cNvSpPr/>
          <p:nvPr/>
        </p:nvSpPr>
        <p:spPr>
          <a:xfrm>
            <a:off x="1" y="1454700"/>
            <a:ext cx="3842270" cy="369332"/>
          </a:xfrm>
          <a:prstGeom prst="rect">
            <a:avLst/>
          </a:prstGeom>
        </p:spPr>
        <p:txBody>
          <a:bodyPr wrap="none">
            <a:spAutoFit/>
          </a:bodyPr>
          <a:lstStyle/>
          <a:p>
            <a:r>
              <a:rPr lang="en-US" altLang="zh-CN" dirty="0" smtClean="0">
                <a:solidFill>
                  <a:srgbClr val="FF0000"/>
                </a:solidFill>
              </a:rPr>
              <a:t>The code for the normalization process</a:t>
            </a:r>
            <a:endParaRPr lang="zh-CN" altLang="en-US" dirty="0">
              <a:solidFill>
                <a:srgbClr val="FF0000"/>
              </a:solidFill>
            </a:endParaRPr>
          </a:p>
        </p:txBody>
      </p:sp>
      <p:sp>
        <p:nvSpPr>
          <p:cNvPr id="60" name="文本框 59"/>
          <p:cNvSpPr txBox="1"/>
          <p:nvPr/>
        </p:nvSpPr>
        <p:spPr>
          <a:xfrm>
            <a:off x="6678694" y="826757"/>
            <a:ext cx="5342977" cy="2031325"/>
          </a:xfrm>
          <a:prstGeom prst="rect">
            <a:avLst/>
          </a:prstGeom>
          <a:noFill/>
        </p:spPr>
        <p:txBody>
          <a:bodyPr wrap="square" rtlCol="0">
            <a:spAutoFit/>
          </a:bodyPr>
          <a:lstStyle/>
          <a:p>
            <a:r>
              <a:rPr lang="en-US" altLang="zh-CN" dirty="0" smtClean="0">
                <a:solidFill>
                  <a:srgbClr val="FF0000"/>
                </a:solidFill>
              </a:rPr>
              <a:t>1.</a:t>
            </a:r>
            <a:r>
              <a:rPr lang="en-US" altLang="zh-CN" dirty="0" smtClean="0"/>
              <a:t>The </a:t>
            </a:r>
            <a:r>
              <a:rPr lang="en-US" altLang="zh-CN" dirty="0" smtClean="0">
                <a:solidFill>
                  <a:srgbClr val="FF0000"/>
                </a:solidFill>
              </a:rPr>
              <a:t>normalization process </a:t>
            </a:r>
            <a:r>
              <a:rPr lang="en-US" altLang="zh-CN" dirty="0" smtClean="0"/>
              <a:t>is to divide the unprocessed image matrix by the </a:t>
            </a:r>
            <a:r>
              <a:rPr lang="en-US" altLang="zh-CN" dirty="0" smtClean="0">
                <a:solidFill>
                  <a:srgbClr val="FF0000"/>
                </a:solidFill>
              </a:rPr>
              <a:t>median value </a:t>
            </a:r>
            <a:r>
              <a:rPr lang="en-US" altLang="zh-CN" dirty="0" smtClean="0"/>
              <a:t>of the unprocessed image first, Median smoothing replaces each point with the median of the one- or two-dimensional neighborhood of a given width. It is similar to smoothing with a boxcar or average filter but does not blur edges larger than the neighborhood. </a:t>
            </a:r>
          </a:p>
        </p:txBody>
      </p:sp>
      <p:sp>
        <p:nvSpPr>
          <p:cNvPr id="61" name="矩形 60"/>
          <p:cNvSpPr/>
          <p:nvPr/>
        </p:nvSpPr>
        <p:spPr>
          <a:xfrm>
            <a:off x="6741446" y="5192905"/>
            <a:ext cx="5450554" cy="1477328"/>
          </a:xfrm>
          <a:prstGeom prst="rect">
            <a:avLst/>
          </a:prstGeom>
        </p:spPr>
        <p:txBody>
          <a:bodyPr wrap="square">
            <a:spAutoFit/>
          </a:bodyPr>
          <a:lstStyle/>
          <a:p>
            <a:r>
              <a:rPr lang="en-US" altLang="zh-CN" dirty="0">
                <a:solidFill>
                  <a:srgbClr val="FF0000"/>
                </a:solidFill>
              </a:rPr>
              <a:t>2.</a:t>
            </a:r>
            <a:r>
              <a:rPr lang="en-US" altLang="zh-CN" dirty="0"/>
              <a:t>Then the matrix is multiplied by </a:t>
            </a:r>
            <a:r>
              <a:rPr lang="en-US" altLang="zh-CN" dirty="0">
                <a:solidFill>
                  <a:srgbClr val="FF0000"/>
                </a:solidFill>
              </a:rPr>
              <a:t>64</a:t>
            </a:r>
            <a:r>
              <a:rPr lang="en-US" altLang="zh-CN" dirty="0"/>
              <a:t>, and the value less than 254 is assigned to the new image matrix, completing the unprocessed image matrix to the value limit </a:t>
            </a:r>
            <a:r>
              <a:rPr lang="en-US" altLang="zh-CN" dirty="0">
                <a:solidFill>
                  <a:srgbClr val="FF0000"/>
                </a:solidFill>
              </a:rPr>
              <a:t>of 0-254 </a:t>
            </a:r>
            <a:r>
              <a:rPr lang="en-US" altLang="zh-CN" dirty="0"/>
              <a:t>The normalization process of the image matrix in the range</a:t>
            </a:r>
            <a:endParaRPr lang="zh-CN" altLang="en-US" dirty="0"/>
          </a:p>
        </p:txBody>
      </p:sp>
      <p:sp>
        <p:nvSpPr>
          <p:cNvPr id="62" name="矩形 61"/>
          <p:cNvSpPr/>
          <p:nvPr/>
        </p:nvSpPr>
        <p:spPr>
          <a:xfrm>
            <a:off x="295836" y="3850008"/>
            <a:ext cx="4796118" cy="143227"/>
          </a:xfrm>
          <a:prstGeom prst="rect">
            <a:avLst/>
          </a:prstGeom>
          <a:solidFill>
            <a:schemeClr val="accent1">
              <a:alpha val="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箭头连接符 62"/>
          <p:cNvCxnSpPr/>
          <p:nvPr/>
        </p:nvCxnSpPr>
        <p:spPr>
          <a:xfrm flipV="1">
            <a:off x="4858872" y="1069979"/>
            <a:ext cx="1819822" cy="278002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4" name="矩形 63"/>
          <p:cNvSpPr/>
          <p:nvPr/>
        </p:nvSpPr>
        <p:spPr>
          <a:xfrm>
            <a:off x="556628" y="5149891"/>
            <a:ext cx="5144925" cy="143227"/>
          </a:xfrm>
          <a:prstGeom prst="rect">
            <a:avLst/>
          </a:prstGeom>
          <a:solidFill>
            <a:schemeClr val="accent1">
              <a:alpha val="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5" name="直接箭头连接符 64"/>
          <p:cNvCxnSpPr/>
          <p:nvPr/>
        </p:nvCxnSpPr>
        <p:spPr>
          <a:xfrm>
            <a:off x="2070848" y="5293118"/>
            <a:ext cx="4697506" cy="95025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68820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515600" cy="667265"/>
          </a:xfrm>
        </p:spPr>
        <p:txBody>
          <a:bodyPr>
            <a:normAutofit/>
          </a:bodyPr>
          <a:lstStyle/>
          <a:p>
            <a:r>
              <a:rPr lang="en-US" altLang="zh-CN" sz="3600" dirty="0" smtClean="0">
                <a:solidFill>
                  <a:srgbClr val="FF0000"/>
                </a:solidFill>
              </a:rPr>
              <a:t>Example</a:t>
            </a:r>
            <a:r>
              <a:rPr lang="en-US" altLang="zh-CN" sz="3600" dirty="0" smtClean="0"/>
              <a:t> </a:t>
            </a:r>
            <a:endParaRPr lang="zh-CN" altLang="en-US" sz="3600" dirty="0"/>
          </a:p>
        </p:txBody>
      </p:sp>
      <p:sp>
        <p:nvSpPr>
          <p:cNvPr id="4" name="文本框 3"/>
          <p:cNvSpPr txBox="1"/>
          <p:nvPr/>
        </p:nvSpPr>
        <p:spPr>
          <a:xfrm>
            <a:off x="6335970" y="148966"/>
            <a:ext cx="3704284" cy="369332"/>
          </a:xfrm>
          <a:prstGeom prst="rect">
            <a:avLst/>
          </a:prstGeom>
          <a:noFill/>
        </p:spPr>
        <p:txBody>
          <a:bodyPr wrap="none" rtlCol="0">
            <a:spAutoFit/>
          </a:bodyPr>
          <a:lstStyle/>
          <a:p>
            <a:r>
              <a:rPr lang="en-US" altLang="zh-CN" dirty="0" smtClean="0">
                <a:solidFill>
                  <a:srgbClr val="FF0000"/>
                </a:solidFill>
              </a:rPr>
              <a:t>2008-02-28/11:07:39  Station : MCGR</a:t>
            </a:r>
            <a:endParaRPr lang="zh-CN" altLang="en-US" dirty="0">
              <a:solidFill>
                <a:srgbClr val="FF0000"/>
              </a:solidFill>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67264"/>
            <a:ext cx="3871784" cy="2270047"/>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3049" y="597236"/>
            <a:ext cx="3978875" cy="2340514"/>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3049" y="3848872"/>
            <a:ext cx="3977205" cy="2329506"/>
          </a:xfrm>
          <a:prstGeom prst="rect">
            <a:avLst/>
          </a:prstGeom>
        </p:spPr>
      </p:pic>
      <p:pic>
        <p:nvPicPr>
          <p:cNvPr id="8" name="图片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906413"/>
            <a:ext cx="3871784" cy="2271965"/>
          </a:xfrm>
          <a:prstGeom prst="rect">
            <a:avLst/>
          </a:prstGeom>
        </p:spPr>
      </p:pic>
      <p:sp>
        <p:nvSpPr>
          <p:cNvPr id="9" name="文本框 8"/>
          <p:cNvSpPr txBox="1"/>
          <p:nvPr/>
        </p:nvSpPr>
        <p:spPr>
          <a:xfrm>
            <a:off x="3871784" y="3237196"/>
            <a:ext cx="2297232" cy="369332"/>
          </a:xfrm>
          <a:prstGeom prst="rect">
            <a:avLst/>
          </a:prstGeom>
          <a:noFill/>
        </p:spPr>
        <p:txBody>
          <a:bodyPr wrap="none" rtlCol="0">
            <a:spAutoFit/>
          </a:bodyPr>
          <a:lstStyle/>
          <a:p>
            <a:r>
              <a:rPr lang="en-US" altLang="zh-CN" dirty="0" smtClean="0"/>
              <a:t>Created from raw data</a:t>
            </a:r>
            <a:endParaRPr lang="zh-CN" altLang="en-US" dirty="0"/>
          </a:p>
        </p:txBody>
      </p:sp>
      <p:cxnSp>
        <p:nvCxnSpPr>
          <p:cNvPr id="11" name="直接箭头连接符 10"/>
          <p:cNvCxnSpPr/>
          <p:nvPr/>
        </p:nvCxnSpPr>
        <p:spPr>
          <a:xfrm>
            <a:off x="4011827" y="2183027"/>
            <a:ext cx="444843" cy="10541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flipV="1">
            <a:off x="3871784" y="3606528"/>
            <a:ext cx="584886" cy="11055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9144001" y="3208371"/>
            <a:ext cx="3262184" cy="369332"/>
          </a:xfrm>
          <a:prstGeom prst="rect">
            <a:avLst/>
          </a:prstGeom>
          <a:noFill/>
        </p:spPr>
        <p:txBody>
          <a:bodyPr wrap="square" rtlCol="0">
            <a:spAutoFit/>
          </a:bodyPr>
          <a:lstStyle/>
          <a:p>
            <a:r>
              <a:rPr lang="en-US" altLang="zh-CN" dirty="0" smtClean="0"/>
              <a:t>Created by the normalized data</a:t>
            </a:r>
            <a:endParaRPr lang="zh-CN" altLang="en-US" dirty="0"/>
          </a:p>
        </p:txBody>
      </p:sp>
      <p:cxnSp>
        <p:nvCxnSpPr>
          <p:cNvPr id="16" name="直接箭头连接符 15"/>
          <p:cNvCxnSpPr/>
          <p:nvPr/>
        </p:nvCxnSpPr>
        <p:spPr>
          <a:xfrm>
            <a:off x="10124303" y="1968843"/>
            <a:ext cx="856735" cy="12395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flipV="1">
            <a:off x="10173730" y="3606528"/>
            <a:ext cx="832021" cy="11961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555812" y="6155097"/>
            <a:ext cx="2553391" cy="646331"/>
          </a:xfrm>
          <a:prstGeom prst="rect">
            <a:avLst/>
          </a:prstGeom>
          <a:noFill/>
        </p:spPr>
        <p:txBody>
          <a:bodyPr wrap="none" rtlCol="0">
            <a:spAutoFit/>
          </a:bodyPr>
          <a:lstStyle/>
          <a:p>
            <a:r>
              <a:rPr lang="en-US" altLang="zh-CN" dirty="0" smtClean="0">
                <a:solidFill>
                  <a:srgbClr val="FF0000"/>
                </a:solidFill>
              </a:rPr>
              <a:t>Brightness: </a:t>
            </a:r>
            <a:r>
              <a:rPr lang="en-US" altLang="zh-CN" dirty="0" smtClean="0"/>
              <a:t>MAX:63099.5</a:t>
            </a:r>
          </a:p>
          <a:p>
            <a:r>
              <a:rPr lang="en-US" altLang="zh-CN" dirty="0" smtClean="0"/>
              <a:t>                     MIN:0 </a:t>
            </a:r>
            <a:endParaRPr lang="zh-CN" altLang="en-US" dirty="0"/>
          </a:p>
        </p:txBody>
      </p:sp>
      <p:sp>
        <p:nvSpPr>
          <p:cNvPr id="20" name="文本框 19"/>
          <p:cNvSpPr txBox="1"/>
          <p:nvPr/>
        </p:nvSpPr>
        <p:spPr>
          <a:xfrm>
            <a:off x="6556108" y="6169190"/>
            <a:ext cx="2144626" cy="646331"/>
          </a:xfrm>
          <a:prstGeom prst="rect">
            <a:avLst/>
          </a:prstGeom>
          <a:noFill/>
        </p:spPr>
        <p:txBody>
          <a:bodyPr wrap="none" rtlCol="0">
            <a:spAutoFit/>
          </a:bodyPr>
          <a:lstStyle/>
          <a:p>
            <a:r>
              <a:rPr lang="en-US" altLang="zh-CN" dirty="0">
                <a:solidFill>
                  <a:srgbClr val="FF0000"/>
                </a:solidFill>
              </a:rPr>
              <a:t>Brightness: </a:t>
            </a:r>
            <a:r>
              <a:rPr lang="en-US" altLang="zh-CN" dirty="0" smtClean="0"/>
              <a:t>MAX:254</a:t>
            </a:r>
          </a:p>
          <a:p>
            <a:r>
              <a:rPr lang="en-US" altLang="zh-CN" dirty="0" smtClean="0"/>
              <a:t>                     MIN:0</a:t>
            </a:r>
            <a:endParaRPr lang="zh-CN" altLang="en-US" dirty="0"/>
          </a:p>
        </p:txBody>
      </p:sp>
      <p:sp>
        <p:nvSpPr>
          <p:cNvPr id="3" name="文本框 2"/>
          <p:cNvSpPr txBox="1"/>
          <p:nvPr/>
        </p:nvSpPr>
        <p:spPr>
          <a:xfrm>
            <a:off x="2450355" y="124128"/>
            <a:ext cx="3885615" cy="646331"/>
          </a:xfrm>
          <a:prstGeom prst="rect">
            <a:avLst/>
          </a:prstGeom>
          <a:noFill/>
        </p:spPr>
        <p:txBody>
          <a:bodyPr wrap="none" rtlCol="0">
            <a:spAutoFit/>
          </a:bodyPr>
          <a:lstStyle/>
          <a:p>
            <a:r>
              <a:rPr lang="en-US" altLang="zh-CN" dirty="0" smtClean="0">
                <a:solidFill>
                  <a:srgbClr val="FF0000"/>
                </a:solidFill>
              </a:rPr>
              <a:t>Compare raw </a:t>
            </a:r>
            <a:r>
              <a:rPr lang="en-US" altLang="zh-CN" dirty="0">
                <a:solidFill>
                  <a:srgbClr val="FF0000"/>
                </a:solidFill>
              </a:rPr>
              <a:t>data and normalized data</a:t>
            </a:r>
            <a:endParaRPr lang="zh-CN" altLang="en-US" dirty="0">
              <a:solidFill>
                <a:srgbClr val="FF0000"/>
              </a:solidFill>
            </a:endParaRPr>
          </a:p>
          <a:p>
            <a:r>
              <a:rPr lang="en-US" altLang="zh-CN" dirty="0" smtClean="0"/>
              <a:t> </a:t>
            </a:r>
            <a:endParaRPr lang="zh-CN" altLang="en-US" dirty="0"/>
          </a:p>
        </p:txBody>
      </p:sp>
      <p:grpSp>
        <p:nvGrpSpPr>
          <p:cNvPr id="17"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21"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23"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4"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5"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6"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7"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22"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13</a:t>
              </a:r>
              <a:endParaRPr lang="zh-CN" altLang="en-US" b="1" dirty="0"/>
            </a:p>
          </p:txBody>
        </p:sp>
      </p:grpSp>
    </p:spTree>
    <p:extLst>
      <p:ext uri="{BB962C8B-B14F-4D97-AF65-F5344CB8AC3E}">
        <p14:creationId xmlns:p14="http://schemas.microsoft.com/office/powerpoint/2010/main" val="297783110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515600" cy="744071"/>
          </a:xfrm>
        </p:spPr>
        <p:txBody>
          <a:bodyPr/>
          <a:lstStyle/>
          <a:p>
            <a:r>
              <a:rPr lang="en-US" altLang="zh-CN" dirty="0" smtClean="0">
                <a:solidFill>
                  <a:srgbClr val="FF0000"/>
                </a:solidFill>
              </a:rPr>
              <a:t>Example </a:t>
            </a:r>
            <a:endParaRPr lang="zh-CN" altLang="en-US" dirty="0">
              <a:solidFill>
                <a:srgbClr val="FF0000"/>
              </a:solidFill>
            </a:endParaRPr>
          </a:p>
        </p:txBody>
      </p:sp>
      <p:pic>
        <p:nvPicPr>
          <p:cNvPr id="4" name="图片 3"/>
          <p:cNvPicPr>
            <a:picLocks noChangeAspect="1"/>
          </p:cNvPicPr>
          <p:nvPr/>
        </p:nvPicPr>
        <p:blipFill>
          <a:blip r:embed="rId2"/>
          <a:stretch>
            <a:fillRect/>
          </a:stretch>
        </p:blipFill>
        <p:spPr>
          <a:xfrm>
            <a:off x="0" y="3600256"/>
            <a:ext cx="3924925" cy="2298885"/>
          </a:xfrm>
          <a:prstGeom prst="rect">
            <a:avLst/>
          </a:prstGeom>
        </p:spPr>
      </p:pic>
      <p:sp>
        <p:nvSpPr>
          <p:cNvPr id="5" name="文本框 4"/>
          <p:cNvSpPr txBox="1"/>
          <p:nvPr/>
        </p:nvSpPr>
        <p:spPr>
          <a:xfrm>
            <a:off x="215153" y="6178378"/>
            <a:ext cx="2606291" cy="646331"/>
          </a:xfrm>
          <a:prstGeom prst="rect">
            <a:avLst/>
          </a:prstGeom>
          <a:noFill/>
        </p:spPr>
        <p:txBody>
          <a:bodyPr wrap="none" rtlCol="0">
            <a:spAutoFit/>
          </a:bodyPr>
          <a:lstStyle/>
          <a:p>
            <a:r>
              <a:rPr lang="en-US" altLang="zh-CN" dirty="0">
                <a:solidFill>
                  <a:srgbClr val="FF0000"/>
                </a:solidFill>
              </a:rPr>
              <a:t>Brightness: </a:t>
            </a:r>
            <a:r>
              <a:rPr lang="en-US" altLang="zh-CN" dirty="0" smtClean="0">
                <a:solidFill>
                  <a:srgbClr val="FF0000"/>
                </a:solidFill>
              </a:rPr>
              <a:t> </a:t>
            </a:r>
            <a:r>
              <a:rPr lang="en-US" altLang="zh-CN" dirty="0" smtClean="0"/>
              <a:t>MAX:8583.98</a:t>
            </a:r>
          </a:p>
          <a:p>
            <a:r>
              <a:rPr lang="en-US" altLang="zh-CN" dirty="0" smtClean="0"/>
              <a:t>                      MIN:0 </a:t>
            </a:r>
            <a:endParaRPr lang="zh-CN" altLang="en-US" dirty="0"/>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51351"/>
            <a:ext cx="3924925" cy="2289074"/>
          </a:xfrm>
          <a:prstGeom prst="rect">
            <a:avLst/>
          </a:prstGeom>
        </p:spPr>
      </p:pic>
      <p:pic>
        <p:nvPicPr>
          <p:cNvPr id="7" name="图片 6"/>
          <p:cNvPicPr>
            <a:picLocks noChangeAspect="1"/>
          </p:cNvPicPr>
          <p:nvPr/>
        </p:nvPicPr>
        <p:blipFill>
          <a:blip r:embed="rId4"/>
          <a:stretch>
            <a:fillRect/>
          </a:stretch>
        </p:blipFill>
        <p:spPr>
          <a:xfrm>
            <a:off x="5992833" y="651351"/>
            <a:ext cx="3934521" cy="2289074"/>
          </a:xfrm>
          <a:prstGeom prst="rect">
            <a:avLst/>
          </a:prstGeom>
        </p:spPr>
      </p:pic>
      <p:pic>
        <p:nvPicPr>
          <p:cNvPr id="8" name="图片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92833" y="3600256"/>
            <a:ext cx="3948207" cy="2298885"/>
          </a:xfrm>
          <a:prstGeom prst="rect">
            <a:avLst/>
          </a:prstGeom>
        </p:spPr>
      </p:pic>
      <p:sp>
        <p:nvSpPr>
          <p:cNvPr id="9" name="文本框 8"/>
          <p:cNvSpPr txBox="1"/>
          <p:nvPr/>
        </p:nvSpPr>
        <p:spPr>
          <a:xfrm>
            <a:off x="6124192" y="6178377"/>
            <a:ext cx="2144626" cy="646331"/>
          </a:xfrm>
          <a:prstGeom prst="rect">
            <a:avLst/>
          </a:prstGeom>
          <a:noFill/>
        </p:spPr>
        <p:txBody>
          <a:bodyPr wrap="none" rtlCol="0">
            <a:spAutoFit/>
          </a:bodyPr>
          <a:lstStyle/>
          <a:p>
            <a:r>
              <a:rPr lang="en-US" altLang="zh-CN" dirty="0">
                <a:solidFill>
                  <a:srgbClr val="FF0000"/>
                </a:solidFill>
              </a:rPr>
              <a:t>Brightness: </a:t>
            </a:r>
            <a:r>
              <a:rPr lang="en-US" altLang="zh-CN" dirty="0" smtClean="0"/>
              <a:t>MAX:254</a:t>
            </a:r>
          </a:p>
          <a:p>
            <a:r>
              <a:rPr lang="en-US" altLang="zh-CN" dirty="0" smtClean="0"/>
              <a:t>                     MIN:0 </a:t>
            </a:r>
            <a:endParaRPr lang="zh-CN" altLang="en-US" dirty="0"/>
          </a:p>
        </p:txBody>
      </p:sp>
      <p:sp>
        <p:nvSpPr>
          <p:cNvPr id="10" name="文本框 9"/>
          <p:cNvSpPr txBox="1"/>
          <p:nvPr/>
        </p:nvSpPr>
        <p:spPr>
          <a:xfrm>
            <a:off x="3826960" y="3091306"/>
            <a:ext cx="2297232" cy="369332"/>
          </a:xfrm>
          <a:prstGeom prst="rect">
            <a:avLst/>
          </a:prstGeom>
          <a:noFill/>
        </p:spPr>
        <p:txBody>
          <a:bodyPr wrap="none" rtlCol="0">
            <a:spAutoFit/>
          </a:bodyPr>
          <a:lstStyle/>
          <a:p>
            <a:r>
              <a:rPr lang="en-US" altLang="zh-CN" dirty="0" smtClean="0"/>
              <a:t>Created from raw data</a:t>
            </a:r>
            <a:endParaRPr lang="zh-CN" altLang="en-US" dirty="0"/>
          </a:p>
        </p:txBody>
      </p:sp>
      <p:sp>
        <p:nvSpPr>
          <p:cNvPr id="11" name="文本框 10"/>
          <p:cNvSpPr txBox="1"/>
          <p:nvPr/>
        </p:nvSpPr>
        <p:spPr>
          <a:xfrm>
            <a:off x="8776448" y="3136354"/>
            <a:ext cx="3262184" cy="369332"/>
          </a:xfrm>
          <a:prstGeom prst="rect">
            <a:avLst/>
          </a:prstGeom>
          <a:noFill/>
        </p:spPr>
        <p:txBody>
          <a:bodyPr wrap="square" rtlCol="0">
            <a:spAutoFit/>
          </a:bodyPr>
          <a:lstStyle/>
          <a:p>
            <a:r>
              <a:rPr lang="en-US" altLang="zh-CN" dirty="0" smtClean="0"/>
              <a:t>Created by the normalized data</a:t>
            </a:r>
            <a:endParaRPr lang="zh-CN" altLang="en-US" dirty="0"/>
          </a:p>
        </p:txBody>
      </p:sp>
      <p:cxnSp>
        <p:nvCxnSpPr>
          <p:cNvPr id="13" name="直接箭头连接符 12"/>
          <p:cNvCxnSpPr/>
          <p:nvPr/>
        </p:nvCxnSpPr>
        <p:spPr>
          <a:xfrm>
            <a:off x="3924925" y="1497106"/>
            <a:ext cx="745687" cy="1658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flipV="1">
            <a:off x="4087906" y="3460638"/>
            <a:ext cx="636494" cy="13534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p:nvPr/>
        </p:nvCxnSpPr>
        <p:spPr>
          <a:xfrm>
            <a:off x="10022541" y="1568824"/>
            <a:ext cx="860612" cy="15675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flipV="1">
            <a:off x="10049117" y="3600256"/>
            <a:ext cx="825071" cy="13572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6707059" y="212210"/>
            <a:ext cx="3578031" cy="369332"/>
          </a:xfrm>
          <a:prstGeom prst="rect">
            <a:avLst/>
          </a:prstGeom>
          <a:noFill/>
        </p:spPr>
        <p:txBody>
          <a:bodyPr wrap="none" rtlCol="0">
            <a:spAutoFit/>
          </a:bodyPr>
          <a:lstStyle/>
          <a:p>
            <a:r>
              <a:rPr lang="en-US" altLang="zh-CN" dirty="0" smtClean="0">
                <a:solidFill>
                  <a:srgbClr val="FF0000"/>
                </a:solidFill>
              </a:rPr>
              <a:t>2008-03-26/05:40:30  Station : FSMI</a:t>
            </a:r>
            <a:endParaRPr lang="zh-CN" altLang="en-US" dirty="0">
              <a:solidFill>
                <a:srgbClr val="FF0000"/>
              </a:solidFill>
            </a:endParaRPr>
          </a:p>
        </p:txBody>
      </p:sp>
      <p:sp>
        <p:nvSpPr>
          <p:cNvPr id="16" name="文本框 15"/>
          <p:cNvSpPr txBox="1"/>
          <p:nvPr/>
        </p:nvSpPr>
        <p:spPr>
          <a:xfrm>
            <a:off x="2821444" y="237358"/>
            <a:ext cx="3885615" cy="646331"/>
          </a:xfrm>
          <a:prstGeom prst="rect">
            <a:avLst/>
          </a:prstGeom>
          <a:noFill/>
        </p:spPr>
        <p:txBody>
          <a:bodyPr wrap="none" rtlCol="0">
            <a:spAutoFit/>
          </a:bodyPr>
          <a:lstStyle/>
          <a:p>
            <a:r>
              <a:rPr lang="en-US" altLang="zh-CN" dirty="0" smtClean="0">
                <a:solidFill>
                  <a:srgbClr val="FF0000"/>
                </a:solidFill>
              </a:rPr>
              <a:t>Compare raw </a:t>
            </a:r>
            <a:r>
              <a:rPr lang="en-US" altLang="zh-CN" dirty="0">
                <a:solidFill>
                  <a:srgbClr val="FF0000"/>
                </a:solidFill>
              </a:rPr>
              <a:t>data and normalized data</a:t>
            </a:r>
            <a:endParaRPr lang="zh-CN" altLang="en-US" dirty="0">
              <a:solidFill>
                <a:srgbClr val="FF0000"/>
              </a:solidFill>
            </a:endParaRPr>
          </a:p>
          <a:p>
            <a:r>
              <a:rPr lang="en-US" altLang="zh-CN" dirty="0" smtClean="0"/>
              <a:t> </a:t>
            </a:r>
            <a:endParaRPr lang="zh-CN" altLang="en-US" dirty="0"/>
          </a:p>
        </p:txBody>
      </p:sp>
      <p:grpSp>
        <p:nvGrpSpPr>
          <p:cNvPr id="18"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21"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23"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4"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5"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6"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7"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22"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14</a:t>
              </a:r>
              <a:endParaRPr lang="zh-CN" altLang="en-US" b="1" dirty="0"/>
            </a:p>
          </p:txBody>
        </p:sp>
      </p:grpSp>
    </p:spTree>
    <p:extLst>
      <p:ext uri="{BB962C8B-B14F-4D97-AF65-F5344CB8AC3E}">
        <p14:creationId xmlns:p14="http://schemas.microsoft.com/office/powerpoint/2010/main" val="42803134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 xmlns:a16="http://schemas.microsoft.com/office/drawing/2014/main" id="{3ED25BB8-C5CC-4B43-8585-D2666532392D}"/>
              </a:ext>
            </a:extLst>
          </p:cNvPr>
          <p:cNvGrpSpPr/>
          <p:nvPr/>
        </p:nvGrpSpPr>
        <p:grpSpPr>
          <a:xfrm>
            <a:off x="-254000" y="201683"/>
            <a:ext cx="898070" cy="523220"/>
            <a:chOff x="-254000" y="201683"/>
            <a:chExt cx="898070" cy="523220"/>
          </a:xfrm>
          <a:solidFill>
            <a:srgbClr val="C00000"/>
          </a:solidFill>
        </p:grpSpPr>
        <p:sp>
          <p:nvSpPr>
            <p:cNvPr id="26" name="圆角矩形 4">
              <a:extLst>
                <a:ext uri="{FF2B5EF4-FFF2-40B4-BE49-F238E27FC236}">
                  <a16:creationId xmlns="" xmlns:a16="http://schemas.microsoft.com/office/drawing/2014/main" id="{ACBE989F-DEB0-4AE8-BDBF-50F253613589}"/>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 xmlns:a16="http://schemas.microsoft.com/office/drawing/2014/main" id="{DF22239A-AE01-483F-A9E9-20F8D5607297}"/>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4</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 xmlns:a16="http://schemas.microsoft.com/office/drawing/2014/main" id="{440775EE-91BE-494F-AD68-AB3FA0DB31DD}"/>
              </a:ext>
            </a:extLst>
          </p:cNvPr>
          <p:cNvGrpSpPr/>
          <p:nvPr/>
        </p:nvGrpSpPr>
        <p:grpSpPr>
          <a:xfrm>
            <a:off x="963776" y="217491"/>
            <a:ext cx="11717121" cy="619463"/>
            <a:chOff x="2584397" y="217491"/>
            <a:chExt cx="10096500" cy="439541"/>
          </a:xfrm>
          <a:solidFill>
            <a:srgbClr val="C00000"/>
          </a:solidFill>
        </p:grpSpPr>
        <p:sp>
          <p:nvSpPr>
            <p:cNvPr id="29" name="圆角矩形 3">
              <a:extLst>
                <a:ext uri="{FF2B5EF4-FFF2-40B4-BE49-F238E27FC236}">
                  <a16:creationId xmlns="" xmlns:a16="http://schemas.microsoft.com/office/drawing/2014/main" id="{4D3AF1CD-0751-430F-847D-3F89794336E0}"/>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7">
              <a:extLst>
                <a:ext uri="{FF2B5EF4-FFF2-40B4-BE49-F238E27FC236}">
                  <a16:creationId xmlns="" xmlns:a16="http://schemas.microsoft.com/office/drawing/2014/main" id="{B524578D-2AAB-49AB-A18A-CE2827244859}"/>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a:extLst>
              <a:ext uri="{FF2B5EF4-FFF2-40B4-BE49-F238E27FC236}">
                <a16:creationId xmlns="" xmlns:a16="http://schemas.microsoft.com/office/drawing/2014/main" id="{0FAE51E6-E318-435E-A024-468FC4BC2735}"/>
              </a:ext>
            </a:extLst>
          </p:cNvPr>
          <p:cNvGrpSpPr/>
          <p:nvPr/>
        </p:nvGrpSpPr>
        <p:grpSpPr>
          <a:xfrm>
            <a:off x="1" y="989160"/>
            <a:ext cx="2901244" cy="475526"/>
            <a:chOff x="753087" y="5539965"/>
            <a:chExt cx="6371741" cy="506582"/>
          </a:xfrm>
        </p:grpSpPr>
        <p:sp>
          <p:nvSpPr>
            <p:cNvPr id="34" name="同侧圆角矩形 2">
              <a:extLst>
                <a:ext uri="{FF2B5EF4-FFF2-40B4-BE49-F238E27FC236}">
                  <a16:creationId xmlns="" xmlns:a16="http://schemas.microsoft.com/office/drawing/2014/main" id="{7B82A15D-263C-4252-8B71-E3BAFF6DA3F9}"/>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5" name="文本框 34">
              <a:extLst>
                <a:ext uri="{FF2B5EF4-FFF2-40B4-BE49-F238E27FC236}">
                  <a16:creationId xmlns="" xmlns:a16="http://schemas.microsoft.com/office/drawing/2014/main" id="{A9C2D666-C781-4FDF-A8E4-DDCE609ADA13}"/>
                </a:ext>
              </a:extLst>
            </p:cNvPr>
            <p:cNvSpPr txBox="1"/>
            <p:nvPr/>
          </p:nvSpPr>
          <p:spPr>
            <a:xfrm>
              <a:off x="753087" y="5554731"/>
              <a:ext cx="6371741" cy="491816"/>
            </a:xfrm>
            <a:prstGeom prst="rect">
              <a:avLst/>
            </a:prstGeom>
            <a:noFill/>
          </p:spPr>
          <p:txBody>
            <a:bodyPr wrap="square" rtlCol="0">
              <a:spAutoFit/>
            </a:bodyPr>
            <a:lstStyle/>
            <a:p>
              <a:endParaRPr lang="en-US" altLang="zh-CN" sz="2400" dirty="0">
                <a:solidFill>
                  <a:schemeClr val="bg1"/>
                </a:solidFill>
                <a:latin typeface="+mn-ea"/>
              </a:endParaRPr>
            </a:p>
          </p:txBody>
        </p:sp>
      </p:grpSp>
      <p:grpSp>
        <p:nvGrpSpPr>
          <p:cNvPr id="36"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3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4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0"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2"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9"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15</a:t>
              </a:r>
              <a:endParaRPr lang="zh-CN" altLang="en-US" b="1" dirty="0"/>
            </a:p>
          </p:txBody>
        </p:sp>
      </p:grpSp>
      <p:sp>
        <p:nvSpPr>
          <p:cNvPr id="22" name="文本框 21">
            <a:extLst>
              <a:ext uri="{FF2B5EF4-FFF2-40B4-BE49-F238E27FC236}">
                <a16:creationId xmlns="" xmlns:a16="http://schemas.microsoft.com/office/drawing/2014/main" id="{275F271B-B562-44B4-9414-262CCFD66004}"/>
              </a:ext>
            </a:extLst>
          </p:cNvPr>
          <p:cNvSpPr txBox="1"/>
          <p:nvPr/>
        </p:nvSpPr>
        <p:spPr>
          <a:xfrm>
            <a:off x="-75453" y="1004351"/>
            <a:ext cx="3052152" cy="338554"/>
          </a:xfrm>
          <a:prstGeom prst="rect">
            <a:avLst/>
          </a:prstGeom>
          <a:noFill/>
        </p:spPr>
        <p:txBody>
          <a:bodyPr wrap="square" rtlCol="0">
            <a:spAutoFit/>
          </a:bodyPr>
          <a:lstStyle/>
          <a:p>
            <a:r>
              <a:rPr lang="en-US" altLang="zh-CN" sz="1600" dirty="0" smtClean="0">
                <a:solidFill>
                  <a:schemeClr val="bg1"/>
                </a:solidFill>
                <a:latin typeface="微软雅黑" panose="020B0503020204020204" pitchFamily="34" charset="-122"/>
                <a:ea typeface="微软雅黑" panose="020B0503020204020204" pitchFamily="34" charset="-122"/>
              </a:rPr>
              <a:t>ALL SKY IMAGER</a:t>
            </a:r>
            <a:r>
              <a:rPr lang="zh-CN" altLang="en-US" sz="1600" dirty="0" smtClean="0">
                <a:solidFill>
                  <a:schemeClr val="bg1"/>
                </a:solidFill>
                <a:latin typeface="微软雅黑" panose="020B0503020204020204" pitchFamily="34" charset="-122"/>
                <a:ea typeface="微软雅黑" panose="020B0503020204020204" pitchFamily="34" charset="-122"/>
              </a:rPr>
              <a:t>的投影</a:t>
            </a:r>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37" name="矩形 36">
            <a:extLst>
              <a:ext uri="{FF2B5EF4-FFF2-40B4-BE49-F238E27FC236}">
                <a16:creationId xmlns="" xmlns:a16="http://schemas.microsoft.com/office/drawing/2014/main" id="{B12E9044-ABCA-0E43-BA4B-AA678062BFE9}"/>
              </a:ext>
            </a:extLst>
          </p:cNvPr>
          <p:cNvSpPr/>
          <p:nvPr/>
        </p:nvSpPr>
        <p:spPr>
          <a:xfrm>
            <a:off x="978515" y="281031"/>
            <a:ext cx="1569652" cy="369328"/>
          </a:xfrm>
          <a:prstGeom prst="rect">
            <a:avLst/>
          </a:prstGeom>
          <a:noFill/>
        </p:spPr>
        <p:txBody>
          <a:bodyPr wrap="none" lIns="91436" tIns="45718" rIns="91436" bIns="45718">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数据处理方法</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7790" y="836954"/>
            <a:ext cx="2788381" cy="2988597"/>
          </a:xfrm>
          <a:prstGeom prst="rect">
            <a:avLst/>
          </a:prstGeom>
        </p:spPr>
      </p:pic>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56171" y="836954"/>
            <a:ext cx="2867846" cy="2988597"/>
          </a:xfrm>
          <a:prstGeom prst="rect">
            <a:avLst/>
          </a:prstGeom>
        </p:spPr>
      </p:pic>
      <p:sp>
        <p:nvSpPr>
          <p:cNvPr id="6" name="矩形 5"/>
          <p:cNvSpPr/>
          <p:nvPr/>
        </p:nvSpPr>
        <p:spPr>
          <a:xfrm>
            <a:off x="8556171" y="3825551"/>
            <a:ext cx="3252398" cy="830997"/>
          </a:xfrm>
          <a:prstGeom prst="rect">
            <a:avLst/>
          </a:prstGeom>
        </p:spPr>
        <p:txBody>
          <a:bodyPr wrap="square">
            <a:spAutoFit/>
          </a:bodyPr>
          <a:lstStyle/>
          <a:p>
            <a:r>
              <a:rPr lang="en-US" altLang="zh-CN" sz="1600" dirty="0">
                <a:latin typeface="Times New Roman" panose="02020603050405020304" pitchFamily="18" charset="0"/>
              </a:rPr>
              <a:t>The same all-sky </a:t>
            </a:r>
            <a:r>
              <a:rPr lang="en-US" altLang="zh-CN" sz="1600" dirty="0" smtClean="0">
                <a:latin typeface="Times New Roman" panose="02020603050405020304" pitchFamily="18" charset="0"/>
              </a:rPr>
              <a:t>image backward-projected </a:t>
            </a:r>
            <a:r>
              <a:rPr lang="en-US" altLang="zh-CN" sz="1600" dirty="0">
                <a:latin typeface="Times New Roman" panose="02020603050405020304" pitchFamily="18" charset="0"/>
              </a:rPr>
              <a:t>and </a:t>
            </a:r>
            <a:r>
              <a:rPr lang="en-US" altLang="zh-CN" sz="1600" dirty="0" smtClean="0">
                <a:latin typeface="Times New Roman" panose="02020603050405020304" pitchFamily="18" charset="0"/>
              </a:rPr>
              <a:t>shown on </a:t>
            </a:r>
            <a:r>
              <a:rPr lang="en-US" altLang="zh-CN" sz="1600" dirty="0">
                <a:latin typeface="Times New Roman" panose="02020603050405020304" pitchFamily="18" charset="0"/>
              </a:rPr>
              <a:t>a geographic </a:t>
            </a:r>
            <a:r>
              <a:rPr lang="en-US" altLang="zh-CN" sz="1600" dirty="0" smtClean="0">
                <a:latin typeface="Times New Roman" panose="02020603050405020304" pitchFamily="18" charset="0"/>
              </a:rPr>
              <a:t>latitude/longitude </a:t>
            </a:r>
            <a:r>
              <a:rPr lang="en-US" altLang="zh-CN" sz="1600" dirty="0">
                <a:latin typeface="Times New Roman" panose="02020603050405020304" pitchFamily="18" charset="0"/>
              </a:rPr>
              <a:t>grid</a:t>
            </a:r>
            <a:endParaRPr lang="zh-CN" altLang="en-US" sz="1600" dirty="0"/>
          </a:p>
        </p:txBody>
      </p:sp>
      <p:sp>
        <p:nvSpPr>
          <p:cNvPr id="7" name="矩形 6"/>
          <p:cNvSpPr/>
          <p:nvPr/>
        </p:nvSpPr>
        <p:spPr>
          <a:xfrm>
            <a:off x="-75453" y="1392508"/>
            <a:ext cx="5689626" cy="5709255"/>
          </a:xfrm>
          <a:prstGeom prst="rect">
            <a:avLst/>
          </a:prstGeom>
        </p:spPr>
        <p:txBody>
          <a:bodyPr wrap="square">
            <a:spAutoFit/>
          </a:bodyPr>
          <a:lstStyle/>
          <a:p>
            <a:r>
              <a:rPr lang="en-US" altLang="zh-CN" sz="1400" dirty="0" smtClean="0">
                <a:solidFill>
                  <a:srgbClr val="FF0000"/>
                </a:solidFill>
                <a:latin typeface="Times New Roman" panose="02020603050405020304" pitchFamily="18" charset="0"/>
              </a:rPr>
              <a:t>Figures(a) </a:t>
            </a:r>
            <a:r>
              <a:rPr lang="en-US" altLang="zh-CN" sz="1400" dirty="0" smtClean="0">
                <a:solidFill>
                  <a:srgbClr val="FF0000"/>
                </a:solidFill>
                <a:latin typeface="Times New Roman" panose="02020603050405020304" pitchFamily="18" charset="0"/>
              </a:rPr>
              <a:t>and </a:t>
            </a:r>
            <a:r>
              <a:rPr lang="en-US" altLang="zh-CN" sz="1400" dirty="0" smtClean="0">
                <a:solidFill>
                  <a:srgbClr val="FF0000"/>
                </a:solidFill>
                <a:latin typeface="Times New Roman" panose="02020603050405020304" pitchFamily="18" charset="0"/>
              </a:rPr>
              <a:t>(b) </a:t>
            </a:r>
            <a:r>
              <a:rPr lang="en-US" altLang="zh-CN" sz="1400" dirty="0" smtClean="0">
                <a:latin typeface="Times New Roman" panose="02020603050405020304" pitchFamily="18" charset="0"/>
              </a:rPr>
              <a:t>illustrates an image from Rankin Inlet. </a:t>
            </a:r>
            <a:r>
              <a:rPr lang="en-US" altLang="zh-CN" sz="1400" dirty="0" smtClean="0">
                <a:solidFill>
                  <a:srgbClr val="FF0000"/>
                </a:solidFill>
                <a:latin typeface="Times New Roman" panose="02020603050405020304" pitchFamily="18" charset="0"/>
              </a:rPr>
              <a:t>Figure(a)</a:t>
            </a:r>
            <a:r>
              <a:rPr lang="en-US" altLang="zh-CN" sz="1400" dirty="0" smtClean="0">
                <a:latin typeface="Times New Roman" panose="02020603050405020304" pitchFamily="18" charset="0"/>
              </a:rPr>
              <a:t>represents </a:t>
            </a:r>
            <a:r>
              <a:rPr lang="en-US" altLang="zh-CN" sz="1400" dirty="0" smtClean="0">
                <a:latin typeface="Times New Roman" panose="02020603050405020304" pitchFamily="18" charset="0"/>
              </a:rPr>
              <a:t>the original image as it is read out and digitized from the CCD. A rayed arc is seen on the right half of the image and a thin, long east-west extended arc is seen near the bottom, in the vicinity of the horizon. Lights from a nearby settlement can be seen at the very bottom right of the image. The crosses represent the magnetically projected track of the NASA FAST auroral satellite that was passing through the field of view. </a:t>
            </a:r>
            <a:r>
              <a:rPr lang="en-US" altLang="zh-CN" sz="1400" dirty="0" smtClean="0">
                <a:solidFill>
                  <a:srgbClr val="FF0000"/>
                </a:solidFill>
                <a:latin typeface="Times New Roman" panose="02020603050405020304" pitchFamily="18" charset="0"/>
              </a:rPr>
              <a:t>Figure(b) </a:t>
            </a:r>
            <a:r>
              <a:rPr lang="en-US" altLang="zh-CN" sz="1400" dirty="0" smtClean="0">
                <a:latin typeface="Times New Roman" panose="02020603050405020304" pitchFamily="18" charset="0"/>
              </a:rPr>
              <a:t>is </a:t>
            </a:r>
            <a:r>
              <a:rPr lang="en-US" altLang="zh-CN" sz="1400" dirty="0" smtClean="0">
                <a:latin typeface="Times New Roman" panose="02020603050405020304" pitchFamily="18" charset="0"/>
              </a:rPr>
              <a:t>a representation of the same all-sky image projected on an imaginary layer at 110 km altitude. The distortions produced by this treatment are quite evident—the regions near the horizons are greatly extended . The method to create this image is called “backward projection” because this picture was produced by starting from the final latitude/longitude pixel matrix. This matrix represents the “bins” on the sky at an assumed 110 km altitude. These bins on the final image matrix are mapped to the appropriate pixels in the all-sky camera image. The pixel intensity in the all sky image pixel is simply copied as the output intensity in the latitude/longitude bin . </a:t>
            </a:r>
            <a:r>
              <a:rPr lang="en-US" altLang="zh-CN" sz="1400" dirty="0" smtClean="0">
                <a:solidFill>
                  <a:srgbClr val="FF0000"/>
                </a:solidFill>
                <a:latin typeface="Times New Roman" panose="02020603050405020304" pitchFamily="18" charset="0"/>
              </a:rPr>
              <a:t>This method is very simple and it overcomes the complexities of the mismatch in the area between the pixels in the all sky camera image and the corresponding latitude/longitude bins. </a:t>
            </a:r>
            <a:r>
              <a:rPr lang="en-US" altLang="zh-CN" sz="1400" dirty="0" smtClean="0">
                <a:latin typeface="Times New Roman" panose="02020603050405020304" pitchFamily="18" charset="0"/>
              </a:rPr>
              <a:t>In cases when the latitude/longitude bins spans multiple pixels in the all-sky </a:t>
            </a:r>
            <a:r>
              <a:rPr lang="en-US" altLang="zh-CN" sz="1400" dirty="0">
                <a:latin typeface="Times New Roman" panose="02020603050405020304" pitchFamily="18" charset="0"/>
              </a:rPr>
              <a:t>camera image, the intensity of only one of the pixels is used. This procedure does not make </a:t>
            </a:r>
            <a:r>
              <a:rPr lang="en-US" altLang="zh-CN" sz="1400" dirty="0" smtClean="0">
                <a:latin typeface="Times New Roman" panose="02020603050405020304" pitchFamily="18" charset="0"/>
              </a:rPr>
              <a:t>use of </a:t>
            </a:r>
            <a:r>
              <a:rPr lang="en-US" altLang="zh-CN" sz="1400" dirty="0">
                <a:latin typeface="Times New Roman" panose="02020603050405020304" pitchFamily="18" charset="0"/>
              </a:rPr>
              <a:t>the ultimate SNR obtainable from the co-adding of multiple pixels, however, in </a:t>
            </a:r>
            <a:r>
              <a:rPr lang="en-US" altLang="zh-CN" sz="1400" dirty="0" smtClean="0">
                <a:latin typeface="Times New Roman" panose="02020603050405020304" pitchFamily="18" charset="0"/>
              </a:rPr>
              <a:t>general there </a:t>
            </a:r>
            <a:r>
              <a:rPr lang="en-US" altLang="zh-CN" sz="1400" dirty="0">
                <a:latin typeface="Times New Roman" panose="02020603050405020304" pitchFamily="18" charset="0"/>
              </a:rPr>
              <a:t>is no point in enhancing the SNR in small selected region of the image. In cases </a:t>
            </a:r>
            <a:r>
              <a:rPr lang="en-US" altLang="zh-CN" sz="1400" dirty="0" smtClean="0">
                <a:latin typeface="Times New Roman" panose="02020603050405020304" pitchFamily="18" charset="0"/>
              </a:rPr>
              <a:t>when several </a:t>
            </a:r>
            <a:r>
              <a:rPr lang="en-US" altLang="zh-CN" sz="1400" dirty="0">
                <a:latin typeface="Times New Roman" panose="02020603050405020304" pitchFamily="18" charset="0"/>
              </a:rPr>
              <a:t>latitude/longitude bins correspond to a single all sky pixel the same intensity is </a:t>
            </a:r>
            <a:r>
              <a:rPr lang="en-US" altLang="zh-CN" sz="1400" dirty="0" smtClean="0">
                <a:latin typeface="Times New Roman" panose="02020603050405020304" pitchFamily="18" charset="0"/>
              </a:rPr>
              <a:t>used repeatedly </a:t>
            </a:r>
            <a:r>
              <a:rPr lang="en-US" altLang="zh-CN" sz="1400" dirty="0">
                <a:latin typeface="Times New Roman" panose="02020603050405020304" pitchFamily="18" charset="0"/>
              </a:rPr>
              <a:t>for all the bins. </a:t>
            </a:r>
          </a:p>
          <a:p>
            <a:endParaRPr lang="zh-CN" altLang="en-US" sz="1500" dirty="0"/>
          </a:p>
        </p:txBody>
      </p:sp>
      <p:pic>
        <p:nvPicPr>
          <p:cNvPr id="8" name="图片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14409" y="4664247"/>
            <a:ext cx="6394496" cy="918101"/>
          </a:xfrm>
          <a:prstGeom prst="rect">
            <a:avLst/>
          </a:prstGeom>
        </p:spPr>
      </p:pic>
      <p:sp>
        <p:nvSpPr>
          <p:cNvPr id="11" name="矩形 10"/>
          <p:cNvSpPr/>
          <p:nvPr/>
        </p:nvSpPr>
        <p:spPr>
          <a:xfrm>
            <a:off x="5767790" y="5778734"/>
            <a:ext cx="6096000" cy="523220"/>
          </a:xfrm>
          <a:prstGeom prst="rect">
            <a:avLst/>
          </a:prstGeom>
        </p:spPr>
        <p:txBody>
          <a:bodyPr>
            <a:spAutoFit/>
          </a:bodyPr>
          <a:lstStyle/>
          <a:p>
            <a:r>
              <a:rPr lang="en-US" altLang="zh-CN" sz="1400" dirty="0">
                <a:solidFill>
                  <a:prstClr val="black"/>
                </a:solidFill>
                <a:latin typeface="Times New Roman" panose="02020603050405020304" pitchFamily="18" charset="0"/>
              </a:rPr>
              <a:t>where the </a:t>
            </a:r>
            <a:r>
              <a:rPr lang="en-US" altLang="zh-CN" sz="1400" dirty="0" smtClean="0">
                <a:solidFill>
                  <a:prstClr val="black"/>
                </a:solidFill>
                <a:latin typeface="Times New Roman" panose="02020603050405020304" pitchFamily="18" charset="0"/>
              </a:rPr>
              <a:t>functions xi=f(x0,y0)and yi=g(x0,y0)define </a:t>
            </a:r>
            <a:r>
              <a:rPr lang="en-US" altLang="zh-CN" sz="1400" dirty="0">
                <a:solidFill>
                  <a:prstClr val="black"/>
                </a:solidFill>
                <a:latin typeface="Times New Roman" panose="02020603050405020304" pitchFamily="18" charset="0"/>
              </a:rPr>
              <a:t>the image pixel coordinates </a:t>
            </a:r>
            <a:r>
              <a:rPr lang="en-US" altLang="zh-CN" sz="1400" dirty="0" smtClean="0">
                <a:solidFill>
                  <a:prstClr val="black"/>
                </a:solidFill>
                <a:latin typeface="Times New Roman" panose="02020603050405020304" pitchFamily="18" charset="0"/>
              </a:rPr>
              <a:t>in terms </a:t>
            </a:r>
            <a:r>
              <a:rPr lang="en-US" altLang="zh-CN" sz="1400" dirty="0">
                <a:solidFill>
                  <a:prstClr val="black"/>
                </a:solidFill>
                <a:latin typeface="Times New Roman" panose="02020603050405020304" pitchFamily="18" charset="0"/>
              </a:rPr>
              <a:t>of the corresponding output bin coordinates.</a:t>
            </a:r>
            <a:endParaRPr lang="zh-CN" altLang="en-US" dirty="0"/>
          </a:p>
        </p:txBody>
      </p:sp>
      <p:sp>
        <p:nvSpPr>
          <p:cNvPr id="4" name="文本框 3"/>
          <p:cNvSpPr txBox="1"/>
          <p:nvPr/>
        </p:nvSpPr>
        <p:spPr>
          <a:xfrm>
            <a:off x="7039155" y="3862084"/>
            <a:ext cx="267419" cy="369332"/>
          </a:xfrm>
          <a:prstGeom prst="rect">
            <a:avLst/>
          </a:prstGeom>
          <a:noFill/>
        </p:spPr>
        <p:txBody>
          <a:bodyPr wrap="square" rtlCol="0">
            <a:spAutoFit/>
          </a:bodyPr>
          <a:lstStyle/>
          <a:p>
            <a:r>
              <a:rPr lang="en-US" altLang="zh-CN" dirty="0" smtClean="0">
                <a:solidFill>
                  <a:srgbClr val="FF0000"/>
                </a:solidFill>
              </a:rPr>
              <a:t>a</a:t>
            </a:r>
            <a:endParaRPr lang="zh-CN" altLang="en-US" dirty="0">
              <a:solidFill>
                <a:srgbClr val="FF0000"/>
              </a:solidFill>
            </a:endParaRPr>
          </a:p>
        </p:txBody>
      </p:sp>
      <p:sp>
        <p:nvSpPr>
          <p:cNvPr id="5" name="文本框 4"/>
          <p:cNvSpPr txBox="1"/>
          <p:nvPr/>
        </p:nvSpPr>
        <p:spPr>
          <a:xfrm>
            <a:off x="11059064" y="3381555"/>
            <a:ext cx="306494" cy="369332"/>
          </a:xfrm>
          <a:prstGeom prst="rect">
            <a:avLst/>
          </a:prstGeom>
          <a:noFill/>
        </p:spPr>
        <p:txBody>
          <a:bodyPr wrap="none" rtlCol="0">
            <a:spAutoFit/>
          </a:bodyPr>
          <a:lstStyle/>
          <a:p>
            <a:r>
              <a:rPr lang="en-US" altLang="zh-CN" dirty="0" smtClean="0">
                <a:solidFill>
                  <a:srgbClr val="FF0000"/>
                </a:solidFill>
              </a:rPr>
              <a:t>b</a:t>
            </a:r>
            <a:endParaRPr lang="zh-CN" altLang="en-US" dirty="0">
              <a:solidFill>
                <a:srgbClr val="FF0000"/>
              </a:solidFill>
            </a:endParaRPr>
          </a:p>
        </p:txBody>
      </p:sp>
    </p:spTree>
    <p:extLst>
      <p:ext uri="{BB962C8B-B14F-4D97-AF65-F5344CB8AC3E}">
        <p14:creationId xmlns:p14="http://schemas.microsoft.com/office/powerpoint/2010/main" val="293542624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 xmlns:a16="http://schemas.microsoft.com/office/drawing/2014/main" id="{3ED25BB8-C5CC-4B43-8585-D2666532392D}"/>
              </a:ext>
            </a:extLst>
          </p:cNvPr>
          <p:cNvGrpSpPr/>
          <p:nvPr/>
        </p:nvGrpSpPr>
        <p:grpSpPr>
          <a:xfrm>
            <a:off x="-254000" y="201683"/>
            <a:ext cx="898070" cy="523220"/>
            <a:chOff x="-254000" y="201683"/>
            <a:chExt cx="898070" cy="523220"/>
          </a:xfrm>
          <a:solidFill>
            <a:srgbClr val="C00000"/>
          </a:solidFill>
        </p:grpSpPr>
        <p:sp>
          <p:nvSpPr>
            <p:cNvPr id="26" name="圆角矩形 4">
              <a:extLst>
                <a:ext uri="{FF2B5EF4-FFF2-40B4-BE49-F238E27FC236}">
                  <a16:creationId xmlns="" xmlns:a16="http://schemas.microsoft.com/office/drawing/2014/main" id="{ACBE989F-DEB0-4AE8-BDBF-50F253613589}"/>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 xmlns:a16="http://schemas.microsoft.com/office/drawing/2014/main" id="{DF22239A-AE01-483F-A9E9-20F8D5607297}"/>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4</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 xmlns:a16="http://schemas.microsoft.com/office/drawing/2014/main" id="{440775EE-91BE-494F-AD68-AB3FA0DB31DD}"/>
              </a:ext>
            </a:extLst>
          </p:cNvPr>
          <p:cNvGrpSpPr/>
          <p:nvPr/>
        </p:nvGrpSpPr>
        <p:grpSpPr>
          <a:xfrm>
            <a:off x="963776" y="217491"/>
            <a:ext cx="11717121" cy="619463"/>
            <a:chOff x="2584397" y="217491"/>
            <a:chExt cx="10096500" cy="439541"/>
          </a:xfrm>
          <a:solidFill>
            <a:srgbClr val="C00000"/>
          </a:solidFill>
        </p:grpSpPr>
        <p:sp>
          <p:nvSpPr>
            <p:cNvPr id="29" name="圆角矩形 3">
              <a:extLst>
                <a:ext uri="{FF2B5EF4-FFF2-40B4-BE49-F238E27FC236}">
                  <a16:creationId xmlns="" xmlns:a16="http://schemas.microsoft.com/office/drawing/2014/main" id="{4D3AF1CD-0751-430F-847D-3F89794336E0}"/>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7">
              <a:extLst>
                <a:ext uri="{FF2B5EF4-FFF2-40B4-BE49-F238E27FC236}">
                  <a16:creationId xmlns="" xmlns:a16="http://schemas.microsoft.com/office/drawing/2014/main" id="{B524578D-2AAB-49AB-A18A-CE2827244859}"/>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a:extLst>
              <a:ext uri="{FF2B5EF4-FFF2-40B4-BE49-F238E27FC236}">
                <a16:creationId xmlns="" xmlns:a16="http://schemas.microsoft.com/office/drawing/2014/main" id="{0FAE51E6-E318-435E-A024-468FC4BC2735}"/>
              </a:ext>
            </a:extLst>
          </p:cNvPr>
          <p:cNvGrpSpPr/>
          <p:nvPr/>
        </p:nvGrpSpPr>
        <p:grpSpPr>
          <a:xfrm>
            <a:off x="1" y="989160"/>
            <a:ext cx="2901244" cy="475526"/>
            <a:chOff x="753087" y="5539965"/>
            <a:chExt cx="6371741" cy="506582"/>
          </a:xfrm>
        </p:grpSpPr>
        <p:sp>
          <p:nvSpPr>
            <p:cNvPr id="34" name="同侧圆角矩形 2">
              <a:extLst>
                <a:ext uri="{FF2B5EF4-FFF2-40B4-BE49-F238E27FC236}">
                  <a16:creationId xmlns="" xmlns:a16="http://schemas.microsoft.com/office/drawing/2014/main" id="{7B82A15D-263C-4252-8B71-E3BAFF6DA3F9}"/>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5" name="文本框 34">
              <a:extLst>
                <a:ext uri="{FF2B5EF4-FFF2-40B4-BE49-F238E27FC236}">
                  <a16:creationId xmlns="" xmlns:a16="http://schemas.microsoft.com/office/drawing/2014/main" id="{A9C2D666-C781-4FDF-A8E4-DDCE609ADA13}"/>
                </a:ext>
              </a:extLst>
            </p:cNvPr>
            <p:cNvSpPr txBox="1"/>
            <p:nvPr/>
          </p:nvSpPr>
          <p:spPr>
            <a:xfrm>
              <a:off x="753087" y="5554731"/>
              <a:ext cx="6371741" cy="491816"/>
            </a:xfrm>
            <a:prstGeom prst="rect">
              <a:avLst/>
            </a:prstGeom>
            <a:noFill/>
          </p:spPr>
          <p:txBody>
            <a:bodyPr wrap="square" rtlCol="0">
              <a:spAutoFit/>
            </a:bodyPr>
            <a:lstStyle/>
            <a:p>
              <a:endParaRPr lang="en-US" altLang="zh-CN" sz="2400" dirty="0">
                <a:solidFill>
                  <a:schemeClr val="bg1"/>
                </a:solidFill>
                <a:latin typeface="+mn-ea"/>
              </a:endParaRPr>
            </a:p>
          </p:txBody>
        </p:sp>
      </p:grpSp>
      <p:grpSp>
        <p:nvGrpSpPr>
          <p:cNvPr id="36"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3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4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0"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2"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9"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16</a:t>
              </a:r>
              <a:endParaRPr lang="zh-CN" altLang="en-US" b="1" dirty="0"/>
            </a:p>
          </p:txBody>
        </p:sp>
      </p:grpSp>
      <p:sp>
        <p:nvSpPr>
          <p:cNvPr id="22" name="文本框 21">
            <a:extLst>
              <a:ext uri="{FF2B5EF4-FFF2-40B4-BE49-F238E27FC236}">
                <a16:creationId xmlns="" xmlns:a16="http://schemas.microsoft.com/office/drawing/2014/main" id="{275F271B-B562-44B4-9414-262CCFD66004}"/>
              </a:ext>
            </a:extLst>
          </p:cNvPr>
          <p:cNvSpPr txBox="1"/>
          <p:nvPr/>
        </p:nvSpPr>
        <p:spPr>
          <a:xfrm>
            <a:off x="-75453" y="1004351"/>
            <a:ext cx="3052152" cy="338554"/>
          </a:xfrm>
          <a:prstGeom prst="rect">
            <a:avLst/>
          </a:prstGeom>
          <a:noFill/>
        </p:spPr>
        <p:txBody>
          <a:bodyPr wrap="square" rtlCol="0">
            <a:spAutoFit/>
          </a:bodyPr>
          <a:lstStyle/>
          <a:p>
            <a:r>
              <a:rPr lang="en-US" altLang="zh-CN" sz="1600" dirty="0" smtClean="0">
                <a:solidFill>
                  <a:schemeClr val="bg1"/>
                </a:solidFill>
                <a:latin typeface="微软雅黑" panose="020B0503020204020204" pitchFamily="34" charset="-122"/>
                <a:ea typeface="微软雅黑" panose="020B0503020204020204" pitchFamily="34" charset="-122"/>
              </a:rPr>
              <a:t>ALL SKY IMAGER</a:t>
            </a:r>
            <a:r>
              <a:rPr lang="zh-CN" altLang="en-US" sz="1600" dirty="0" smtClean="0">
                <a:solidFill>
                  <a:schemeClr val="bg1"/>
                </a:solidFill>
                <a:latin typeface="微软雅黑" panose="020B0503020204020204" pitchFamily="34" charset="-122"/>
                <a:ea typeface="微软雅黑" panose="020B0503020204020204" pitchFamily="34" charset="-122"/>
              </a:rPr>
              <a:t>的投影</a:t>
            </a:r>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37" name="矩形 36">
            <a:extLst>
              <a:ext uri="{FF2B5EF4-FFF2-40B4-BE49-F238E27FC236}">
                <a16:creationId xmlns="" xmlns:a16="http://schemas.microsoft.com/office/drawing/2014/main" id="{B12E9044-ABCA-0E43-BA4B-AA678062BFE9}"/>
              </a:ext>
            </a:extLst>
          </p:cNvPr>
          <p:cNvSpPr/>
          <p:nvPr/>
        </p:nvSpPr>
        <p:spPr>
          <a:xfrm>
            <a:off x="978515" y="281031"/>
            <a:ext cx="1569652" cy="369328"/>
          </a:xfrm>
          <a:prstGeom prst="rect">
            <a:avLst/>
          </a:prstGeom>
          <a:noFill/>
        </p:spPr>
        <p:txBody>
          <a:bodyPr wrap="none" lIns="91436" tIns="45718" rIns="91436" bIns="45718">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数据处理方法</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4413" y="786218"/>
            <a:ext cx="3601108" cy="3879088"/>
          </a:xfrm>
          <a:prstGeom prst="rect">
            <a:avLst/>
          </a:prstGeom>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5521" y="836954"/>
            <a:ext cx="3566050" cy="3828352"/>
          </a:xfrm>
          <a:prstGeom prst="rect">
            <a:avLst/>
          </a:prstGeom>
        </p:spPr>
      </p:pic>
      <p:sp>
        <p:nvSpPr>
          <p:cNvPr id="7" name="文本框 6"/>
          <p:cNvSpPr txBox="1"/>
          <p:nvPr/>
        </p:nvSpPr>
        <p:spPr>
          <a:xfrm>
            <a:off x="6667330" y="4770911"/>
            <a:ext cx="295274" cy="369332"/>
          </a:xfrm>
          <a:prstGeom prst="rect">
            <a:avLst/>
          </a:prstGeom>
          <a:noFill/>
        </p:spPr>
        <p:txBody>
          <a:bodyPr wrap="none" rtlCol="0">
            <a:spAutoFit/>
          </a:bodyPr>
          <a:lstStyle/>
          <a:p>
            <a:r>
              <a:rPr lang="en-US" altLang="zh-CN" dirty="0" smtClean="0">
                <a:solidFill>
                  <a:srgbClr val="FF0000"/>
                </a:solidFill>
              </a:rPr>
              <a:t>a</a:t>
            </a:r>
            <a:endParaRPr lang="zh-CN" altLang="en-US" dirty="0">
              <a:solidFill>
                <a:srgbClr val="FF0000"/>
              </a:solidFill>
            </a:endParaRPr>
          </a:p>
        </p:txBody>
      </p:sp>
      <p:sp>
        <p:nvSpPr>
          <p:cNvPr id="8" name="文本框 7"/>
          <p:cNvSpPr txBox="1"/>
          <p:nvPr/>
        </p:nvSpPr>
        <p:spPr>
          <a:xfrm>
            <a:off x="10328988" y="4770911"/>
            <a:ext cx="306494" cy="369332"/>
          </a:xfrm>
          <a:prstGeom prst="rect">
            <a:avLst/>
          </a:prstGeom>
          <a:noFill/>
        </p:spPr>
        <p:txBody>
          <a:bodyPr wrap="none" rtlCol="0">
            <a:spAutoFit/>
          </a:bodyPr>
          <a:lstStyle/>
          <a:p>
            <a:r>
              <a:rPr lang="en-US" altLang="zh-CN" dirty="0" smtClean="0">
                <a:solidFill>
                  <a:srgbClr val="FF0000"/>
                </a:solidFill>
              </a:rPr>
              <a:t>b</a:t>
            </a:r>
            <a:endParaRPr lang="zh-CN" altLang="en-US" dirty="0">
              <a:solidFill>
                <a:srgbClr val="FF0000"/>
              </a:solidFill>
            </a:endParaRPr>
          </a:p>
        </p:txBody>
      </p:sp>
      <p:sp>
        <p:nvSpPr>
          <p:cNvPr id="9" name="矩形 8"/>
          <p:cNvSpPr/>
          <p:nvPr/>
        </p:nvSpPr>
        <p:spPr>
          <a:xfrm>
            <a:off x="-51536" y="1373847"/>
            <a:ext cx="5065949" cy="5755422"/>
          </a:xfrm>
          <a:prstGeom prst="rect">
            <a:avLst/>
          </a:prstGeom>
        </p:spPr>
        <p:txBody>
          <a:bodyPr wrap="square">
            <a:spAutoFit/>
          </a:bodyPr>
          <a:lstStyle/>
          <a:p>
            <a:r>
              <a:rPr lang="en-US" altLang="zh-CN" sz="1600" dirty="0" smtClean="0"/>
              <a:t>Figure</a:t>
            </a:r>
            <a:r>
              <a:rPr lang="en-US" altLang="zh-CN" sz="1600" dirty="0" smtClean="0">
                <a:solidFill>
                  <a:srgbClr val="FF0000"/>
                </a:solidFill>
              </a:rPr>
              <a:t>(a)</a:t>
            </a:r>
            <a:r>
              <a:rPr lang="en-US" altLang="zh-CN" sz="1600" dirty="0" smtClean="0"/>
              <a:t>presents </a:t>
            </a:r>
            <a:r>
              <a:rPr lang="en-US" altLang="zh-CN" sz="1600" dirty="0"/>
              <a:t>the same image in a forward-projected transformation, in which </a:t>
            </a:r>
            <a:r>
              <a:rPr lang="en-US" altLang="zh-CN" sz="1600" dirty="0" smtClean="0"/>
              <a:t>pixels in </a:t>
            </a:r>
            <a:r>
              <a:rPr lang="en-US" altLang="zh-CN" sz="1600" dirty="0"/>
              <a:t>the original image (see </a:t>
            </a:r>
            <a:r>
              <a:rPr lang="en-US" altLang="zh-CN" sz="1600" dirty="0" err="1" smtClean="0"/>
              <a:t>Fig.a</a:t>
            </a:r>
            <a:r>
              <a:rPr lang="en-US" altLang="zh-CN" sz="1600" dirty="0"/>
              <a:t>) are transformed to the 110 km altitude region and </a:t>
            </a:r>
            <a:r>
              <a:rPr lang="en-US" altLang="zh-CN" sz="1600" dirty="0" smtClean="0"/>
              <a:t>then projected </a:t>
            </a:r>
            <a:r>
              <a:rPr lang="en-US" altLang="zh-CN" sz="1600" dirty="0"/>
              <a:t>onto a latitude/longitude coordinate system. </a:t>
            </a:r>
            <a:r>
              <a:rPr lang="en-US" altLang="zh-CN" sz="1600" dirty="0">
                <a:solidFill>
                  <a:srgbClr val="FF0000"/>
                </a:solidFill>
              </a:rPr>
              <a:t>On a 256×256 output image </a:t>
            </a:r>
            <a:r>
              <a:rPr lang="en-US" altLang="zh-CN" sz="1600" dirty="0" smtClean="0">
                <a:solidFill>
                  <a:srgbClr val="FF0000"/>
                </a:solidFill>
              </a:rPr>
              <a:t>matrix </a:t>
            </a:r>
            <a:r>
              <a:rPr lang="en-US" altLang="zh-CN" sz="1600" dirty="0" smtClean="0"/>
              <a:t>, not </a:t>
            </a:r>
            <a:r>
              <a:rPr lang="en-US" altLang="zh-CN" sz="1600" dirty="0"/>
              <a:t>all pixels receive information due to the coarseness of the grid. Upon close </a:t>
            </a:r>
            <a:r>
              <a:rPr lang="en-US" altLang="zh-CN" sz="1600" dirty="0" smtClean="0"/>
              <a:t>inspection , this </a:t>
            </a:r>
            <a:r>
              <a:rPr lang="en-US" altLang="zh-CN" sz="1600" dirty="0"/>
              <a:t>image is sparsely populated with light, especially near the </a:t>
            </a:r>
            <a:r>
              <a:rPr lang="en-US" altLang="zh-CN" sz="1600" dirty="0" smtClean="0"/>
              <a:t>outer regions.</a:t>
            </a:r>
          </a:p>
          <a:p>
            <a:r>
              <a:rPr lang="en-US" altLang="zh-CN" sz="1600" dirty="0" smtClean="0"/>
              <a:t>Figure</a:t>
            </a:r>
            <a:r>
              <a:rPr lang="en-US" altLang="zh-CN" sz="1600" dirty="0" smtClean="0">
                <a:solidFill>
                  <a:srgbClr val="FF0000"/>
                </a:solidFill>
              </a:rPr>
              <a:t>(b)</a:t>
            </a:r>
            <a:r>
              <a:rPr lang="en-US" altLang="zh-CN" sz="1600" dirty="0" smtClean="0"/>
              <a:t>illustrates </a:t>
            </a:r>
            <a:r>
              <a:rPr lang="en-US" altLang="zh-CN" sz="1600" dirty="0"/>
              <a:t>how a matrix of similar size bins of approximately </a:t>
            </a:r>
            <a:r>
              <a:rPr lang="en-US" altLang="zh-CN" sz="1600" dirty="0">
                <a:solidFill>
                  <a:srgbClr val="FF0000"/>
                </a:solidFill>
              </a:rPr>
              <a:t>30 km×30 </a:t>
            </a:r>
            <a:r>
              <a:rPr lang="en-US" altLang="zh-CN" sz="1600" dirty="0" smtClean="0">
                <a:solidFill>
                  <a:srgbClr val="FF0000"/>
                </a:solidFill>
              </a:rPr>
              <a:t>km projected </a:t>
            </a:r>
            <a:r>
              <a:rPr lang="en-US" altLang="zh-CN" sz="1600" dirty="0">
                <a:solidFill>
                  <a:srgbClr val="FF0000"/>
                </a:solidFill>
              </a:rPr>
              <a:t>on the sky </a:t>
            </a:r>
            <a:r>
              <a:rPr lang="en-US" altLang="zh-CN" sz="1600" dirty="0"/>
              <a:t>would translate to various size bins on the original image. Each </a:t>
            </a:r>
            <a:r>
              <a:rPr lang="en-US" altLang="zh-CN" sz="1600" dirty="0" smtClean="0"/>
              <a:t>white point </a:t>
            </a:r>
            <a:r>
              <a:rPr lang="en-US" altLang="zh-CN" sz="1600" dirty="0"/>
              <a:t>on the image represents the corners of approximately equal area bins at </a:t>
            </a:r>
            <a:r>
              <a:rPr lang="en-US" altLang="zh-CN" sz="1600" dirty="0">
                <a:solidFill>
                  <a:srgbClr val="FF0000"/>
                </a:solidFill>
              </a:rPr>
              <a:t>110 km </a:t>
            </a:r>
            <a:r>
              <a:rPr lang="en-US" altLang="zh-CN" sz="1600" dirty="0" smtClean="0">
                <a:solidFill>
                  <a:srgbClr val="FF0000"/>
                </a:solidFill>
              </a:rPr>
              <a:t>altitude </a:t>
            </a:r>
            <a:r>
              <a:rPr lang="en-US" altLang="zh-CN" sz="1600" dirty="0" smtClean="0"/>
              <a:t>on </a:t>
            </a:r>
            <a:r>
              <a:rPr lang="en-US" altLang="zh-CN" sz="1600" dirty="0"/>
              <a:t>the </a:t>
            </a:r>
            <a:r>
              <a:rPr lang="en-US" altLang="zh-CN" sz="1600" dirty="0" smtClean="0"/>
              <a:t>“ sky .” </a:t>
            </a:r>
            <a:r>
              <a:rPr lang="en-US" altLang="zh-CN" sz="1600" dirty="0" smtClean="0">
                <a:solidFill>
                  <a:srgbClr val="FF0000"/>
                </a:solidFill>
              </a:rPr>
              <a:t>The </a:t>
            </a:r>
            <a:r>
              <a:rPr lang="en-US" altLang="zh-CN" sz="1600" dirty="0">
                <a:solidFill>
                  <a:srgbClr val="FF0000"/>
                </a:solidFill>
              </a:rPr>
              <a:t>minimization of the data volume for NRT transmission to the home base was a </a:t>
            </a:r>
            <a:r>
              <a:rPr lang="en-US" altLang="zh-CN" sz="1600" dirty="0" smtClean="0">
                <a:solidFill>
                  <a:srgbClr val="FF0000"/>
                </a:solidFill>
              </a:rPr>
              <a:t>high priority</a:t>
            </a:r>
            <a:r>
              <a:rPr lang="en-US" altLang="zh-CN" sz="1600" dirty="0"/>
              <a:t>. We use a data compression scheme that takes advantage of the fact that the all-sky cameras over sample the central region of the image. In this scheme, </a:t>
            </a:r>
            <a:r>
              <a:rPr lang="en-US" altLang="zh-CN" sz="1600" dirty="0">
                <a:solidFill>
                  <a:srgbClr val="FF0000"/>
                </a:solidFill>
              </a:rPr>
              <a:t>a 1024-element vector </a:t>
            </a:r>
            <a:r>
              <a:rPr lang="en-US" altLang="zh-CN" sz="1600" dirty="0"/>
              <a:t>is generated from the all-sky images, where each element represents the intensity of an approximately equal area regions of the aurora. These vectors are transmitted through the </a:t>
            </a:r>
            <a:r>
              <a:rPr lang="en-US" altLang="zh-CN" sz="1600" dirty="0" smtClean="0"/>
              <a:t>internet .</a:t>
            </a:r>
            <a:endParaRPr lang="zh-CN" altLang="en-US" sz="1600" dirty="0"/>
          </a:p>
          <a:p>
            <a:endParaRPr lang="zh-CN" altLang="en-US" sz="1600" dirty="0"/>
          </a:p>
        </p:txBody>
      </p:sp>
      <p:sp>
        <p:nvSpPr>
          <p:cNvPr id="10" name="矩形 9"/>
          <p:cNvSpPr/>
          <p:nvPr/>
        </p:nvSpPr>
        <p:spPr>
          <a:xfrm>
            <a:off x="5014413" y="4991565"/>
            <a:ext cx="6969774" cy="1815882"/>
          </a:xfrm>
          <a:prstGeom prst="rect">
            <a:avLst/>
          </a:prstGeom>
        </p:spPr>
        <p:txBody>
          <a:bodyPr wrap="square">
            <a:spAutoFit/>
          </a:bodyPr>
          <a:lstStyle/>
          <a:p>
            <a:r>
              <a:rPr lang="en-US" altLang="zh-CN" sz="1600" dirty="0"/>
              <a:t>Upon receiving the data. the </a:t>
            </a:r>
            <a:r>
              <a:rPr lang="en-US" altLang="zh-CN" sz="1600" dirty="0">
                <a:solidFill>
                  <a:srgbClr val="FF0000"/>
                </a:solidFill>
              </a:rPr>
              <a:t>1024-element vectors </a:t>
            </a:r>
            <a:r>
              <a:rPr lang="en-US" altLang="zh-CN" sz="1600" dirty="0"/>
              <a:t>are converted into reduced resolution thumbnails. These thumbnails satisfy the Level 1 requirements of the THEMIS GBO pro-gram because they retain the spatial and temporal resolution necessary to locate and time the substorm onsets. The thumbnail images permit the construction of quasi global auroral images, so-called mosaics. These mosaics are produced as soon as the NRT data are received through the internet—usually with less than one day delay.</a:t>
            </a:r>
            <a:endParaRPr lang="zh-CN" altLang="en-US" sz="1600" dirty="0"/>
          </a:p>
        </p:txBody>
      </p:sp>
    </p:spTree>
    <p:extLst>
      <p:ext uri="{BB962C8B-B14F-4D97-AF65-F5344CB8AC3E}">
        <p14:creationId xmlns:p14="http://schemas.microsoft.com/office/powerpoint/2010/main" val="26833595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515600" cy="631653"/>
          </a:xfrm>
        </p:spPr>
        <p:txBody>
          <a:bodyPr>
            <a:normAutofit fontScale="90000"/>
          </a:bodyPr>
          <a:lstStyle/>
          <a:p>
            <a:r>
              <a:rPr lang="en-US" altLang="zh-CN" dirty="0" smtClean="0"/>
              <a:t>Code introduction</a:t>
            </a:r>
            <a:endParaRPr lang="zh-CN" altLang="en-US" dirty="0"/>
          </a:p>
        </p:txBody>
      </p:sp>
      <p:pic>
        <p:nvPicPr>
          <p:cNvPr id="4" name="图片 3"/>
          <p:cNvPicPr>
            <a:picLocks noChangeAspect="1"/>
          </p:cNvPicPr>
          <p:nvPr/>
        </p:nvPicPr>
        <p:blipFill>
          <a:blip r:embed="rId2"/>
          <a:stretch>
            <a:fillRect/>
          </a:stretch>
        </p:blipFill>
        <p:spPr>
          <a:xfrm>
            <a:off x="0" y="821123"/>
            <a:ext cx="6370696" cy="1429522"/>
          </a:xfrm>
          <a:prstGeom prst="rect">
            <a:avLst/>
          </a:prstGeom>
        </p:spPr>
      </p:pic>
      <p:sp>
        <p:nvSpPr>
          <p:cNvPr id="8" name="内容占位符 2"/>
          <p:cNvSpPr>
            <a:spLocks noGrp="1"/>
          </p:cNvSpPr>
          <p:nvPr>
            <p:ph idx="1"/>
          </p:nvPr>
        </p:nvSpPr>
        <p:spPr>
          <a:xfrm>
            <a:off x="80318" y="2344609"/>
            <a:ext cx="11378513" cy="4351338"/>
          </a:xfrm>
        </p:spPr>
        <p:txBody>
          <a:bodyPr/>
          <a:lstStyle/>
          <a:p>
            <a:r>
              <a:rPr lang="en-US" altLang="zh-CN" dirty="0">
                <a:solidFill>
                  <a:srgbClr val="FF0000"/>
                </a:solidFill>
              </a:rPr>
              <a:t>g</a:t>
            </a:r>
            <a:r>
              <a:rPr lang="en-US" altLang="zh-CN" dirty="0" smtClean="0">
                <a:solidFill>
                  <a:srgbClr val="FF0000"/>
                </a:solidFill>
              </a:rPr>
              <a:t>eomag: </a:t>
            </a:r>
            <a:r>
              <a:rPr lang="en-US" altLang="zh-CN" sz="2400" dirty="0" smtClean="0"/>
              <a:t>Convert the matrix holding the geographic coordinate system data into the geomagnetic coordinate system</a:t>
            </a:r>
          </a:p>
          <a:p>
            <a:r>
              <a:rPr lang="en-US" altLang="zh-CN" dirty="0" smtClean="0">
                <a:solidFill>
                  <a:srgbClr val="FF0000"/>
                </a:solidFill>
              </a:rPr>
              <a:t>maketogif2: </a:t>
            </a:r>
            <a:r>
              <a:rPr lang="en-US" altLang="zh-CN" sz="2400" dirty="0" smtClean="0"/>
              <a:t>Used to get ewogram data</a:t>
            </a:r>
          </a:p>
          <a:p>
            <a:r>
              <a:rPr lang="en-US" altLang="zh-CN" dirty="0" smtClean="0">
                <a:solidFill>
                  <a:srgbClr val="FF0000"/>
                </a:solidFill>
              </a:rPr>
              <a:t>maketogif3: </a:t>
            </a:r>
            <a:r>
              <a:rPr lang="en-US" altLang="zh-CN" sz="2400" dirty="0" smtClean="0"/>
              <a:t>Used to get ewogram data</a:t>
            </a:r>
            <a:endParaRPr lang="en-US" altLang="zh-CN" dirty="0" smtClean="0"/>
          </a:p>
          <a:p>
            <a:r>
              <a:rPr lang="en-US" altLang="zh-CN" dirty="0" smtClean="0">
                <a:solidFill>
                  <a:srgbClr val="FF0000"/>
                </a:solidFill>
              </a:rPr>
              <a:t>thm_asi_create_mosaic: </a:t>
            </a:r>
            <a:r>
              <a:rPr lang="en-US" altLang="zh-CN" sz="2400" dirty="0" smtClean="0"/>
              <a:t>Set parameters for making mosaic</a:t>
            </a:r>
          </a:p>
          <a:p>
            <a:r>
              <a:rPr lang="en-US" altLang="zh-CN" dirty="0" smtClean="0">
                <a:solidFill>
                  <a:srgbClr val="FF0000"/>
                </a:solidFill>
              </a:rPr>
              <a:t>thm_asi_create_mosaic_keogram: </a:t>
            </a:r>
            <a:r>
              <a:rPr lang="en-US" altLang="zh-CN" sz="2400" dirty="0" smtClean="0"/>
              <a:t>Set parameters for making keogram</a:t>
            </a:r>
          </a:p>
          <a:p>
            <a:r>
              <a:rPr lang="en-US" altLang="zh-CN" dirty="0" smtClean="0">
                <a:solidFill>
                  <a:srgbClr val="FF0000"/>
                </a:solidFill>
              </a:rPr>
              <a:t>Write_table: </a:t>
            </a:r>
            <a:r>
              <a:rPr lang="en-US" altLang="zh-CN" sz="2400" dirty="0" smtClean="0"/>
              <a:t>Write matrix data to txt file</a:t>
            </a:r>
          </a:p>
          <a:p>
            <a:endParaRPr lang="en-US" altLang="zh-CN" dirty="0" smtClean="0"/>
          </a:p>
          <a:p>
            <a:endParaRPr lang="zh-CN" altLang="en-US" dirty="0"/>
          </a:p>
        </p:txBody>
      </p:sp>
      <p:grpSp>
        <p:nvGrpSpPr>
          <p:cNvPr id="5"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6"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9"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0"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1"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2"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3"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7"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17</a:t>
              </a:r>
              <a:endParaRPr lang="zh-CN" altLang="en-US" b="1" dirty="0"/>
            </a:p>
          </p:txBody>
        </p:sp>
      </p:grpSp>
    </p:spTree>
    <p:extLst>
      <p:ext uri="{BB962C8B-B14F-4D97-AF65-F5344CB8AC3E}">
        <p14:creationId xmlns:p14="http://schemas.microsoft.com/office/powerpoint/2010/main" val="2178335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323936"/>
            <a:ext cx="10515600" cy="433945"/>
          </a:xfrm>
        </p:spPr>
        <p:txBody>
          <a:bodyPr>
            <a:normAutofit fontScale="90000"/>
          </a:bodyPr>
          <a:lstStyle/>
          <a:p>
            <a:r>
              <a:rPr lang="en-US" altLang="zh-CN" dirty="0" smtClean="0"/>
              <a:t>4.2Parameter introduction and modification</a:t>
            </a:r>
            <a:br>
              <a:rPr lang="en-US" altLang="zh-CN" dirty="0" smtClean="0"/>
            </a:br>
            <a:endParaRPr lang="zh-CN" altLang="en-US" dirty="0"/>
          </a:p>
        </p:txBody>
      </p:sp>
      <p:pic>
        <p:nvPicPr>
          <p:cNvPr id="4" name="图片 3"/>
          <p:cNvPicPr>
            <a:picLocks noChangeAspect="1"/>
          </p:cNvPicPr>
          <p:nvPr/>
        </p:nvPicPr>
        <p:blipFill>
          <a:blip r:embed="rId2"/>
          <a:stretch>
            <a:fillRect/>
          </a:stretch>
        </p:blipFill>
        <p:spPr>
          <a:xfrm>
            <a:off x="0" y="1364692"/>
            <a:ext cx="9925148" cy="5023539"/>
          </a:xfrm>
          <a:prstGeom prst="rect">
            <a:avLst/>
          </a:prstGeom>
        </p:spPr>
      </p:pic>
      <p:sp>
        <p:nvSpPr>
          <p:cNvPr id="5" name="文本框 4"/>
          <p:cNvSpPr txBox="1"/>
          <p:nvPr/>
        </p:nvSpPr>
        <p:spPr>
          <a:xfrm>
            <a:off x="1573427" y="2265405"/>
            <a:ext cx="184731" cy="369332"/>
          </a:xfrm>
          <a:prstGeom prst="rect">
            <a:avLst/>
          </a:prstGeom>
          <a:noFill/>
        </p:spPr>
        <p:txBody>
          <a:bodyPr wrap="none" rtlCol="0">
            <a:spAutoFit/>
          </a:bodyPr>
          <a:lstStyle/>
          <a:p>
            <a:endParaRPr lang="zh-CN" altLang="en-US" dirty="0"/>
          </a:p>
        </p:txBody>
      </p:sp>
      <p:sp>
        <p:nvSpPr>
          <p:cNvPr id="6" name="文本框 5"/>
          <p:cNvSpPr txBox="1"/>
          <p:nvPr/>
        </p:nvSpPr>
        <p:spPr>
          <a:xfrm>
            <a:off x="230659" y="757881"/>
            <a:ext cx="7880555" cy="369332"/>
          </a:xfrm>
          <a:prstGeom prst="rect">
            <a:avLst/>
          </a:prstGeom>
          <a:noFill/>
        </p:spPr>
        <p:txBody>
          <a:bodyPr wrap="none" rtlCol="0">
            <a:spAutoFit/>
          </a:bodyPr>
          <a:lstStyle/>
          <a:p>
            <a:r>
              <a:rPr lang="en-US" altLang="zh-CN" dirty="0" smtClean="0"/>
              <a:t>Code from </a:t>
            </a:r>
            <a:r>
              <a:rPr lang="en-US" altLang="zh-CN" dirty="0" smtClean="0">
                <a:solidFill>
                  <a:srgbClr val="FF0000"/>
                </a:solidFill>
              </a:rPr>
              <a:t>thm_asi_create_mosaic.pro </a:t>
            </a:r>
            <a:r>
              <a:rPr lang="en-US" altLang="zh-CN" dirty="0" smtClean="0"/>
              <a:t>and</a:t>
            </a:r>
            <a:r>
              <a:rPr lang="en-US" altLang="zh-CN" dirty="0" smtClean="0">
                <a:solidFill>
                  <a:srgbClr val="FF0000"/>
                </a:solidFill>
              </a:rPr>
              <a:t> thm_asi_create_mosaic_keogram.pro</a:t>
            </a:r>
            <a:r>
              <a:rPr lang="en-US" altLang="zh-CN" dirty="0" smtClean="0"/>
              <a:t> </a:t>
            </a:r>
            <a:endParaRPr lang="zh-CN" altLang="en-US" dirty="0"/>
          </a:p>
        </p:txBody>
      </p:sp>
      <p:cxnSp>
        <p:nvCxnSpPr>
          <p:cNvPr id="8" name="直接箭头连接符 7"/>
          <p:cNvCxnSpPr/>
          <p:nvPr/>
        </p:nvCxnSpPr>
        <p:spPr>
          <a:xfrm flipV="1">
            <a:off x="2594919" y="2010032"/>
            <a:ext cx="1029730" cy="6247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2862028" y="1254917"/>
            <a:ext cx="5654625" cy="369332"/>
          </a:xfrm>
          <a:prstGeom prst="rect">
            <a:avLst/>
          </a:prstGeom>
          <a:noFill/>
        </p:spPr>
        <p:txBody>
          <a:bodyPr wrap="none" rtlCol="0">
            <a:spAutoFit/>
          </a:bodyPr>
          <a:lstStyle/>
          <a:p>
            <a:r>
              <a:rPr lang="en-US" altLang="zh-CN" dirty="0" smtClean="0"/>
              <a:t>corners contains the location information of all sky imager</a:t>
            </a:r>
            <a:endParaRPr lang="zh-CN" altLang="en-US" dirty="0"/>
          </a:p>
        </p:txBody>
      </p:sp>
      <p:cxnSp>
        <p:nvCxnSpPr>
          <p:cNvPr id="16" name="直接箭头连接符 15"/>
          <p:cNvCxnSpPr/>
          <p:nvPr/>
        </p:nvCxnSpPr>
        <p:spPr>
          <a:xfrm flipH="1" flipV="1">
            <a:off x="3698789" y="2042984"/>
            <a:ext cx="288325" cy="5917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flipH="1" flipV="1">
            <a:off x="3789405" y="2010032"/>
            <a:ext cx="1540476" cy="6247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p:nvPr/>
        </p:nvCxnSpPr>
        <p:spPr>
          <a:xfrm flipH="1" flipV="1">
            <a:off x="3987114" y="1927654"/>
            <a:ext cx="2743200" cy="7070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802620" y="1625632"/>
            <a:ext cx="3087961" cy="369332"/>
          </a:xfrm>
          <a:prstGeom prst="rect">
            <a:avLst/>
          </a:prstGeom>
          <a:noFill/>
        </p:spPr>
        <p:txBody>
          <a:bodyPr wrap="none" rtlCol="0">
            <a:spAutoFit/>
          </a:bodyPr>
          <a:lstStyle/>
          <a:p>
            <a:r>
              <a:rPr lang="en-US" altLang="zh-CN" dirty="0" smtClean="0"/>
              <a:t>latitude of four corners of pixel</a:t>
            </a:r>
            <a:endParaRPr lang="zh-CN" altLang="en-US" dirty="0"/>
          </a:p>
        </p:txBody>
      </p:sp>
      <p:cxnSp>
        <p:nvCxnSpPr>
          <p:cNvPr id="23" name="直接箭头连接符 22"/>
          <p:cNvCxnSpPr/>
          <p:nvPr/>
        </p:nvCxnSpPr>
        <p:spPr>
          <a:xfrm flipV="1">
            <a:off x="7059827" y="2338860"/>
            <a:ext cx="486032" cy="2958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7611763" y="2231060"/>
            <a:ext cx="3738396" cy="369332"/>
          </a:xfrm>
          <a:prstGeom prst="rect">
            <a:avLst/>
          </a:prstGeom>
          <a:noFill/>
        </p:spPr>
        <p:txBody>
          <a:bodyPr wrap="none" rtlCol="0">
            <a:spAutoFit/>
          </a:bodyPr>
          <a:lstStyle/>
          <a:p>
            <a:r>
              <a:rPr lang="en-US" altLang="zh-CN" dirty="0" smtClean="0"/>
              <a:t>Code of station (</a:t>
            </a:r>
            <a:r>
              <a:rPr lang="en-US" altLang="zh-CN" dirty="0" smtClean="0">
                <a:solidFill>
                  <a:srgbClr val="FF0000"/>
                </a:solidFill>
              </a:rPr>
              <a:t>Need to be modified</a:t>
            </a:r>
            <a:r>
              <a:rPr lang="en-US" altLang="zh-CN" dirty="0" smtClean="0"/>
              <a:t>)</a:t>
            </a:r>
            <a:endParaRPr lang="zh-CN" altLang="en-US" dirty="0"/>
          </a:p>
        </p:txBody>
      </p:sp>
      <p:cxnSp>
        <p:nvCxnSpPr>
          <p:cNvPr id="26" name="直接箭头连接符 25"/>
          <p:cNvCxnSpPr/>
          <p:nvPr/>
        </p:nvCxnSpPr>
        <p:spPr>
          <a:xfrm flipV="1">
            <a:off x="6862119" y="2121285"/>
            <a:ext cx="49427" cy="5134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6539991" y="1760191"/>
            <a:ext cx="911916" cy="369332"/>
          </a:xfrm>
          <a:prstGeom prst="rect">
            <a:avLst/>
          </a:prstGeom>
          <a:noFill/>
        </p:spPr>
        <p:txBody>
          <a:bodyPr wrap="none" rtlCol="0">
            <a:spAutoFit/>
          </a:bodyPr>
          <a:lstStyle/>
          <a:p>
            <a:r>
              <a:rPr lang="en-US" altLang="zh-CN" dirty="0" smtClean="0"/>
              <a:t>latitude</a:t>
            </a:r>
            <a:endParaRPr lang="zh-CN" altLang="en-US" dirty="0"/>
          </a:p>
        </p:txBody>
      </p:sp>
      <p:cxnSp>
        <p:nvCxnSpPr>
          <p:cNvPr id="29" name="直接箭头连接符 28"/>
          <p:cNvCxnSpPr/>
          <p:nvPr/>
        </p:nvCxnSpPr>
        <p:spPr>
          <a:xfrm>
            <a:off x="6862119" y="3443416"/>
            <a:ext cx="440724" cy="5436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7451907" y="4077730"/>
            <a:ext cx="1079142" cy="369332"/>
          </a:xfrm>
          <a:prstGeom prst="rect">
            <a:avLst/>
          </a:prstGeom>
          <a:noFill/>
        </p:spPr>
        <p:txBody>
          <a:bodyPr wrap="none" rtlCol="0">
            <a:spAutoFit/>
          </a:bodyPr>
          <a:lstStyle/>
          <a:p>
            <a:r>
              <a:rPr lang="en-US" altLang="zh-CN" dirty="0" smtClean="0"/>
              <a:t>longitude</a:t>
            </a:r>
            <a:endParaRPr lang="zh-CN" altLang="en-US" dirty="0"/>
          </a:p>
        </p:txBody>
      </p:sp>
      <p:sp>
        <p:nvSpPr>
          <p:cNvPr id="35" name="矩形 34"/>
          <p:cNvSpPr/>
          <p:nvPr/>
        </p:nvSpPr>
        <p:spPr>
          <a:xfrm>
            <a:off x="9334875" y="2837871"/>
            <a:ext cx="2361450" cy="2031325"/>
          </a:xfrm>
          <a:prstGeom prst="rect">
            <a:avLst/>
          </a:prstGeom>
        </p:spPr>
        <p:txBody>
          <a:bodyPr wrap="square">
            <a:spAutoFit/>
          </a:bodyPr>
          <a:lstStyle/>
          <a:p>
            <a:r>
              <a:rPr lang="en-US" altLang="zh-CN" dirty="0" smtClean="0"/>
              <a:t>The purpose of this code is to average the latitude and longitude of the four corners of the pixel in the corners matrix into a value instead</a:t>
            </a:r>
            <a:endParaRPr lang="zh-CN" altLang="en-US" dirty="0"/>
          </a:p>
        </p:txBody>
      </p:sp>
      <p:cxnSp>
        <p:nvCxnSpPr>
          <p:cNvPr id="37" name="直接箭头连接符 36"/>
          <p:cNvCxnSpPr/>
          <p:nvPr/>
        </p:nvCxnSpPr>
        <p:spPr>
          <a:xfrm>
            <a:off x="7208108" y="3031524"/>
            <a:ext cx="2126767" cy="609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p:nvPr/>
        </p:nvCxnSpPr>
        <p:spPr>
          <a:xfrm>
            <a:off x="2299081" y="4869196"/>
            <a:ext cx="1688033" cy="3618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2594919" y="5298566"/>
            <a:ext cx="8153066" cy="369332"/>
          </a:xfrm>
          <a:prstGeom prst="rect">
            <a:avLst/>
          </a:prstGeom>
          <a:noFill/>
        </p:spPr>
        <p:txBody>
          <a:bodyPr wrap="none" rtlCol="0">
            <a:spAutoFit/>
          </a:bodyPr>
          <a:lstStyle/>
          <a:p>
            <a:r>
              <a:rPr lang="en-US" altLang="zh-CN" dirty="0" smtClean="0"/>
              <a:t>Convert the averaged latitude and longitude into geomagnetic latitude and longitude</a:t>
            </a:r>
            <a:endParaRPr lang="zh-CN" altLang="en-US" dirty="0"/>
          </a:p>
        </p:txBody>
      </p:sp>
      <p:sp>
        <p:nvSpPr>
          <p:cNvPr id="41" name="椭圆 40"/>
          <p:cNvSpPr/>
          <p:nvPr/>
        </p:nvSpPr>
        <p:spPr>
          <a:xfrm>
            <a:off x="1552212" y="1747107"/>
            <a:ext cx="411892" cy="361094"/>
          </a:xfrm>
          <a:prstGeom prst="ellipse">
            <a:avLst/>
          </a:prstGeom>
          <a:solidFill>
            <a:srgbClr val="FF0000">
              <a:alpha val="0"/>
            </a:srgbClr>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3" name="直接箭头连接符 42"/>
          <p:cNvCxnSpPr/>
          <p:nvPr/>
        </p:nvCxnSpPr>
        <p:spPr>
          <a:xfrm flipV="1">
            <a:off x="2044123" y="602987"/>
            <a:ext cx="6952680" cy="11531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65132" y="29408"/>
            <a:ext cx="2923593" cy="2192695"/>
          </a:xfrm>
          <a:prstGeom prst="rect">
            <a:avLst/>
          </a:prstGeom>
        </p:spPr>
      </p:pic>
      <p:grpSp>
        <p:nvGrpSpPr>
          <p:cNvPr id="25"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2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32"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6"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8"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1"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18</a:t>
              </a:r>
              <a:endParaRPr lang="zh-CN" altLang="en-US" b="1" dirty="0"/>
            </a:p>
          </p:txBody>
        </p:sp>
      </p:grpSp>
    </p:spTree>
    <p:extLst>
      <p:ext uri="{BB962C8B-B14F-4D97-AF65-F5344CB8AC3E}">
        <p14:creationId xmlns:p14="http://schemas.microsoft.com/office/powerpoint/2010/main" val="3003765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0" y="0"/>
            <a:ext cx="10515600" cy="623416"/>
          </a:xfrm>
        </p:spPr>
        <p:txBody>
          <a:bodyPr>
            <a:normAutofit fontScale="90000"/>
          </a:bodyPr>
          <a:lstStyle/>
          <a:p>
            <a:r>
              <a:rPr lang="en-US" altLang="zh-CN" dirty="0" smtClean="0"/>
              <a:t>4.2Parameter introduction and modification</a:t>
            </a:r>
            <a:endParaRPr lang="zh-CN" altLang="en-US" dirty="0"/>
          </a:p>
        </p:txBody>
      </p:sp>
      <p:pic>
        <p:nvPicPr>
          <p:cNvPr id="5" name="图片 4"/>
          <p:cNvPicPr>
            <a:picLocks noChangeAspect="1"/>
          </p:cNvPicPr>
          <p:nvPr/>
        </p:nvPicPr>
        <p:blipFill>
          <a:blip r:embed="rId2"/>
          <a:stretch>
            <a:fillRect/>
          </a:stretch>
        </p:blipFill>
        <p:spPr>
          <a:xfrm>
            <a:off x="0" y="623416"/>
            <a:ext cx="12934950" cy="4924425"/>
          </a:xfrm>
          <a:prstGeom prst="rect">
            <a:avLst/>
          </a:prstGeom>
        </p:spPr>
      </p:pic>
      <p:cxnSp>
        <p:nvCxnSpPr>
          <p:cNvPr id="7" name="直接箭头连接符 6"/>
          <p:cNvCxnSpPr/>
          <p:nvPr/>
        </p:nvCxnSpPr>
        <p:spPr>
          <a:xfrm flipV="1">
            <a:off x="1343608" y="2621902"/>
            <a:ext cx="1950098" cy="2239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92619" y="727786"/>
            <a:ext cx="2923593" cy="2192695"/>
          </a:xfrm>
          <a:prstGeom prst="rect">
            <a:avLst/>
          </a:prstGeom>
        </p:spPr>
      </p:pic>
      <p:cxnSp>
        <p:nvCxnSpPr>
          <p:cNvPr id="11" name="直接箭头连接符 10"/>
          <p:cNvCxnSpPr/>
          <p:nvPr/>
        </p:nvCxnSpPr>
        <p:spPr>
          <a:xfrm flipV="1">
            <a:off x="1595535" y="1418253"/>
            <a:ext cx="3694922" cy="7184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a:off x="1828800" y="2136711"/>
            <a:ext cx="1614196" cy="305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3293706" y="2390794"/>
            <a:ext cx="1481559" cy="369332"/>
          </a:xfrm>
          <a:prstGeom prst="rect">
            <a:avLst/>
          </a:prstGeom>
        </p:spPr>
        <p:txBody>
          <a:bodyPr wrap="none">
            <a:spAutoFit/>
          </a:bodyPr>
          <a:lstStyle/>
          <a:p>
            <a:r>
              <a:rPr lang="en-US" altLang="zh-CN" dirty="0" smtClean="0"/>
              <a:t>Set time scale</a:t>
            </a:r>
            <a:endParaRPr lang="zh-CN" altLang="en-US" dirty="0"/>
          </a:p>
        </p:txBody>
      </p:sp>
      <p:grpSp>
        <p:nvGrpSpPr>
          <p:cNvPr id="10"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12"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16"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7"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8"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9"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0"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14"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19</a:t>
              </a:r>
              <a:endParaRPr lang="zh-CN" altLang="en-US" b="1" dirty="0"/>
            </a:p>
          </p:txBody>
        </p:sp>
      </p:grpSp>
    </p:spTree>
    <p:extLst>
      <p:ext uri="{BB962C8B-B14F-4D97-AF65-F5344CB8AC3E}">
        <p14:creationId xmlns:p14="http://schemas.microsoft.com/office/powerpoint/2010/main" val="562293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4" name="直接连接符 43">
            <a:extLst>
              <a:ext uri="{FF2B5EF4-FFF2-40B4-BE49-F238E27FC236}">
                <a16:creationId xmlns="" xmlns:a16="http://schemas.microsoft.com/office/drawing/2014/main" id="{3B4C3F8C-CC1F-413A-8D09-D3D76DDFDF17}"/>
              </a:ext>
            </a:extLst>
          </p:cNvPr>
          <p:cNvCxnSpPr>
            <a:cxnSpLocks/>
          </p:cNvCxnSpPr>
          <p:nvPr/>
        </p:nvCxnSpPr>
        <p:spPr>
          <a:xfrm>
            <a:off x="6763951" y="930729"/>
            <a:ext cx="1" cy="5927271"/>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 xmlns:a16="http://schemas.microsoft.com/office/drawing/2014/main" id="{32D69083-174F-477F-846F-DC8D3CC946A5}"/>
              </a:ext>
            </a:extLst>
          </p:cNvPr>
          <p:cNvCxnSpPr/>
          <p:nvPr/>
        </p:nvCxnSpPr>
        <p:spPr>
          <a:xfrm>
            <a:off x="6038455" y="0"/>
            <a:ext cx="0" cy="5643645"/>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46" name="矩形 45">
            <a:extLst>
              <a:ext uri="{FF2B5EF4-FFF2-40B4-BE49-F238E27FC236}">
                <a16:creationId xmlns="" xmlns:a16="http://schemas.microsoft.com/office/drawing/2014/main" id="{D49E8071-07FB-4318-B8C0-49B10FBB523D}"/>
              </a:ext>
            </a:extLst>
          </p:cNvPr>
          <p:cNvSpPr/>
          <p:nvPr/>
        </p:nvSpPr>
        <p:spPr>
          <a:xfrm rot="5400000">
            <a:off x="-2806946" y="2801900"/>
            <a:ext cx="6857995" cy="1254204"/>
          </a:xfrm>
          <a:prstGeom prst="rect">
            <a:avLst/>
          </a:prstGeom>
          <a:gradFill flip="none" rotWithShape="1">
            <a:gsLst>
              <a:gs pos="0">
                <a:srgbClr val="1D4999">
                  <a:shade val="30000"/>
                  <a:satMod val="115000"/>
                </a:srgbClr>
              </a:gs>
              <a:gs pos="50000">
                <a:srgbClr val="1D4999">
                  <a:shade val="67500"/>
                  <a:satMod val="115000"/>
                </a:srgbClr>
              </a:gs>
              <a:gs pos="100000">
                <a:schemeClr val="bg1"/>
              </a:gs>
            </a:gsLst>
            <a:lin ang="0" scaled="1"/>
            <a:tileRect/>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solidFill>
                <a:srgbClr val="002060"/>
              </a:solidFill>
            </a:endParaRPr>
          </a:p>
        </p:txBody>
      </p:sp>
      <p:grpSp>
        <p:nvGrpSpPr>
          <p:cNvPr id="47" name="组 14">
            <a:extLst>
              <a:ext uri="{FF2B5EF4-FFF2-40B4-BE49-F238E27FC236}">
                <a16:creationId xmlns="" xmlns:a16="http://schemas.microsoft.com/office/drawing/2014/main" id="{AA847FC8-61C2-4531-9AF9-7F9FA750AFA7}"/>
              </a:ext>
            </a:extLst>
          </p:cNvPr>
          <p:cNvGrpSpPr/>
          <p:nvPr/>
        </p:nvGrpSpPr>
        <p:grpSpPr>
          <a:xfrm>
            <a:off x="-22301" y="6654791"/>
            <a:ext cx="1271471" cy="203211"/>
            <a:chOff x="-22302" y="6654791"/>
            <a:chExt cx="1271471" cy="203210"/>
          </a:xfrm>
        </p:grpSpPr>
        <p:sp>
          <p:nvSpPr>
            <p:cNvPr id="48" name="圆角矩形 8">
              <a:extLst>
                <a:ext uri="{FF2B5EF4-FFF2-40B4-BE49-F238E27FC236}">
                  <a16:creationId xmlns="" xmlns:a16="http://schemas.microsoft.com/office/drawing/2014/main" id="{2FABD7C8-6B18-4887-9C87-E9528ED3ACFD}"/>
                </a:ext>
              </a:extLst>
            </p:cNvPr>
            <p:cNvSpPr/>
            <p:nvPr/>
          </p:nvSpPr>
          <p:spPr>
            <a:xfrm flipV="1">
              <a:off x="240276" y="6654791"/>
              <a:ext cx="224807" cy="203210"/>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圆角矩形 9">
              <a:extLst>
                <a:ext uri="{FF2B5EF4-FFF2-40B4-BE49-F238E27FC236}">
                  <a16:creationId xmlns="" xmlns:a16="http://schemas.microsoft.com/office/drawing/2014/main" id="{78E9D413-8F94-485B-BE46-A642529F2ED6}"/>
                </a:ext>
              </a:extLst>
            </p:cNvPr>
            <p:cNvSpPr/>
            <p:nvPr/>
          </p:nvSpPr>
          <p:spPr>
            <a:xfrm flipV="1">
              <a:off x="-22302" y="6654791"/>
              <a:ext cx="224807" cy="203210"/>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2060"/>
                </a:solidFill>
              </a:endParaRPr>
            </a:p>
          </p:txBody>
        </p:sp>
        <p:sp>
          <p:nvSpPr>
            <p:cNvPr id="50" name="圆角矩形 10">
              <a:extLst>
                <a:ext uri="{FF2B5EF4-FFF2-40B4-BE49-F238E27FC236}">
                  <a16:creationId xmlns="" xmlns:a16="http://schemas.microsoft.com/office/drawing/2014/main" id="{A2487A7C-6DF8-4A5D-A0D9-CD19950B7FC6}"/>
                </a:ext>
              </a:extLst>
            </p:cNvPr>
            <p:cNvSpPr/>
            <p:nvPr/>
          </p:nvSpPr>
          <p:spPr>
            <a:xfrm flipV="1">
              <a:off x="755838" y="6654791"/>
              <a:ext cx="224807" cy="203210"/>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圆角矩形 11">
              <a:extLst>
                <a:ext uri="{FF2B5EF4-FFF2-40B4-BE49-F238E27FC236}">
                  <a16:creationId xmlns="" xmlns:a16="http://schemas.microsoft.com/office/drawing/2014/main" id="{E836D456-2691-44A5-82A1-0B33243CF983}"/>
                </a:ext>
              </a:extLst>
            </p:cNvPr>
            <p:cNvSpPr/>
            <p:nvPr/>
          </p:nvSpPr>
          <p:spPr>
            <a:xfrm flipV="1">
              <a:off x="493260" y="6654791"/>
              <a:ext cx="224807" cy="203210"/>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圆角矩形 7">
              <a:extLst>
                <a:ext uri="{FF2B5EF4-FFF2-40B4-BE49-F238E27FC236}">
                  <a16:creationId xmlns="" xmlns:a16="http://schemas.microsoft.com/office/drawing/2014/main" id="{3BC400D0-3E1A-4CAB-A560-823FED06178C}"/>
                </a:ext>
              </a:extLst>
            </p:cNvPr>
            <p:cNvSpPr/>
            <p:nvPr/>
          </p:nvSpPr>
          <p:spPr>
            <a:xfrm flipV="1">
              <a:off x="1024362" y="6654791"/>
              <a:ext cx="224807" cy="203210"/>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文本框 52">
            <a:extLst>
              <a:ext uri="{FF2B5EF4-FFF2-40B4-BE49-F238E27FC236}">
                <a16:creationId xmlns="" xmlns:a16="http://schemas.microsoft.com/office/drawing/2014/main" id="{71125863-2D6D-4AB7-A007-8302EB9A8CC2}"/>
              </a:ext>
            </a:extLst>
          </p:cNvPr>
          <p:cNvSpPr txBox="1"/>
          <p:nvPr/>
        </p:nvSpPr>
        <p:spPr>
          <a:xfrm>
            <a:off x="144003" y="255376"/>
            <a:ext cx="923322" cy="4519883"/>
          </a:xfrm>
          <a:prstGeom prst="rect">
            <a:avLst/>
          </a:prstGeom>
          <a:noFill/>
        </p:spPr>
        <p:txBody>
          <a:bodyPr vert="eaVert" wrap="square" lIns="91436" tIns="45718" rIns="91436" bIns="45718" rtlCol="0">
            <a:spAutoFit/>
          </a:bodyPr>
          <a:lstStyle/>
          <a:p>
            <a:r>
              <a:rPr lang="en-US" altLang="zh-CN" sz="4800" b="1" dirty="0">
                <a:solidFill>
                  <a:schemeClr val="bg1"/>
                </a:solidFill>
                <a:latin typeface="Eras Light ITC" panose="020B0402030504020804" pitchFamily="34" charset="0"/>
              </a:rPr>
              <a:t>CONTENTS</a:t>
            </a:r>
            <a:endParaRPr lang="zh-CN" altLang="en-US" sz="4800" b="1" dirty="0">
              <a:solidFill>
                <a:schemeClr val="bg1"/>
              </a:solidFill>
              <a:latin typeface="Eras Light ITC" panose="020B0402030504020804" pitchFamily="34" charset="0"/>
            </a:endParaRPr>
          </a:p>
        </p:txBody>
      </p:sp>
      <p:sp>
        <p:nvSpPr>
          <p:cNvPr id="54" name="圆角矩形 72">
            <a:extLst>
              <a:ext uri="{FF2B5EF4-FFF2-40B4-BE49-F238E27FC236}">
                <a16:creationId xmlns="" xmlns:a16="http://schemas.microsoft.com/office/drawing/2014/main" id="{3D15CBC1-B013-4A17-8AFC-228BE2704AE3}"/>
              </a:ext>
            </a:extLst>
          </p:cNvPr>
          <p:cNvSpPr/>
          <p:nvPr/>
        </p:nvSpPr>
        <p:spPr>
          <a:xfrm rot="10800000" flipV="1">
            <a:off x="5804421" y="2180479"/>
            <a:ext cx="484287"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b="1" dirty="0"/>
              <a:t>1</a:t>
            </a:r>
            <a:endParaRPr lang="zh-CN" altLang="en-US" sz="3600" b="1" dirty="0"/>
          </a:p>
        </p:txBody>
      </p:sp>
      <p:sp>
        <p:nvSpPr>
          <p:cNvPr id="73" name="圆角矩形 73">
            <a:extLst>
              <a:ext uri="{FF2B5EF4-FFF2-40B4-BE49-F238E27FC236}">
                <a16:creationId xmlns="" xmlns:a16="http://schemas.microsoft.com/office/drawing/2014/main" id="{9660EE42-1808-4B10-A81A-FAA98C8B00E8}"/>
              </a:ext>
            </a:extLst>
          </p:cNvPr>
          <p:cNvSpPr/>
          <p:nvPr/>
        </p:nvSpPr>
        <p:spPr>
          <a:xfrm rot="10800000" flipV="1">
            <a:off x="6535191" y="3074569"/>
            <a:ext cx="484287" cy="491115"/>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b="1" dirty="0"/>
              <a:t>2</a:t>
            </a:r>
            <a:endParaRPr lang="zh-CN" altLang="en-US" sz="3600" b="1" dirty="0"/>
          </a:p>
        </p:txBody>
      </p:sp>
      <p:sp>
        <p:nvSpPr>
          <p:cNvPr id="74" name="文本框 73">
            <a:extLst>
              <a:ext uri="{FF2B5EF4-FFF2-40B4-BE49-F238E27FC236}">
                <a16:creationId xmlns="" xmlns:a16="http://schemas.microsoft.com/office/drawing/2014/main" id="{615276BE-E577-44D6-8577-4D7F04A43192}"/>
              </a:ext>
            </a:extLst>
          </p:cNvPr>
          <p:cNvSpPr txBox="1"/>
          <p:nvPr/>
        </p:nvSpPr>
        <p:spPr>
          <a:xfrm>
            <a:off x="4729288" y="2180478"/>
            <a:ext cx="1010205" cy="523216"/>
          </a:xfrm>
          <a:prstGeom prst="rect">
            <a:avLst/>
          </a:prstGeom>
          <a:noFill/>
        </p:spPr>
        <p:txBody>
          <a:bodyPr wrap="none" lIns="91436" tIns="45718" rIns="91436" bIns="45718" rtlCol="0">
            <a:spAutoFit/>
          </a:bodyPr>
          <a:lstStyle/>
          <a:p>
            <a:pPr algn="r"/>
            <a:r>
              <a:rPr lang="en-US" altLang="zh-CN" sz="2800" b="1" dirty="0">
                <a:solidFill>
                  <a:srgbClr val="002060"/>
                </a:solidFill>
                <a:latin typeface="微软雅黑" panose="020B0503020204020204" pitchFamily="34" charset="-122"/>
              </a:rPr>
              <a:t> </a:t>
            </a:r>
            <a:r>
              <a:rPr lang="zh-CN" altLang="en-US" sz="2800" b="1" dirty="0" smtClean="0">
                <a:solidFill>
                  <a:srgbClr val="002060"/>
                </a:solidFill>
                <a:latin typeface="微软雅黑" panose="020B0503020204020204" pitchFamily="34" charset="-122"/>
                <a:ea typeface="微软雅黑" panose="020B0503020204020204" pitchFamily="34" charset="-122"/>
              </a:rPr>
              <a:t>背景</a:t>
            </a:r>
            <a:endParaRPr lang="en-US" altLang="zh-CN" sz="2800" b="1" dirty="0">
              <a:solidFill>
                <a:srgbClr val="002060"/>
              </a:solidFill>
              <a:latin typeface="微软雅黑" panose="020B0503020204020204" pitchFamily="34" charset="-122"/>
              <a:ea typeface="微软雅黑" panose="020B0503020204020204" pitchFamily="34" charset="-122"/>
            </a:endParaRPr>
          </a:p>
        </p:txBody>
      </p:sp>
      <p:sp>
        <p:nvSpPr>
          <p:cNvPr id="77" name="文本框 76">
            <a:extLst>
              <a:ext uri="{FF2B5EF4-FFF2-40B4-BE49-F238E27FC236}">
                <a16:creationId xmlns="" xmlns:a16="http://schemas.microsoft.com/office/drawing/2014/main" id="{6A290CE7-645F-4DB2-979B-02F82AFC60C7}"/>
              </a:ext>
            </a:extLst>
          </p:cNvPr>
          <p:cNvSpPr txBox="1"/>
          <p:nvPr/>
        </p:nvSpPr>
        <p:spPr>
          <a:xfrm>
            <a:off x="6925600" y="3060974"/>
            <a:ext cx="5674664" cy="523216"/>
          </a:xfrm>
          <a:prstGeom prst="rect">
            <a:avLst/>
          </a:prstGeom>
          <a:noFill/>
        </p:spPr>
        <p:txBody>
          <a:bodyPr wrap="square" lIns="91436" tIns="45718" rIns="91436" bIns="45718" rtlCol="0">
            <a:spAutoFit/>
          </a:bodyPr>
          <a:lstStyle/>
          <a:p>
            <a:r>
              <a:rPr lang="en-US" altLang="zh-CN" sz="2800" b="1" dirty="0" smtClean="0">
                <a:solidFill>
                  <a:srgbClr val="002060"/>
                </a:solidFill>
                <a:latin typeface="微软雅黑" panose="020B0503020204020204" pitchFamily="34" charset="-122"/>
                <a:ea typeface="微软雅黑" panose="020B0503020204020204" pitchFamily="34" charset="-122"/>
              </a:rPr>
              <a:t>THEMIS</a:t>
            </a:r>
            <a:r>
              <a:rPr lang="zh-CN" altLang="en-US" sz="2800" b="1" dirty="0" smtClean="0">
                <a:solidFill>
                  <a:srgbClr val="002060"/>
                </a:solidFill>
                <a:latin typeface="微软雅黑" panose="020B0503020204020204" pitchFamily="34" charset="-122"/>
                <a:ea typeface="微软雅黑" panose="020B0503020204020204" pitchFamily="34" charset="-122"/>
              </a:rPr>
              <a:t>上的相机</a:t>
            </a:r>
            <a:r>
              <a:rPr lang="zh-CN" altLang="en-US" sz="2800" b="1" dirty="0">
                <a:solidFill>
                  <a:srgbClr val="002060"/>
                </a:solidFill>
                <a:latin typeface="微软雅黑" panose="020B0503020204020204" pitchFamily="34" charset="-122"/>
                <a:ea typeface="微软雅黑" panose="020B0503020204020204" pitchFamily="34" charset="-122"/>
              </a:rPr>
              <a:t>各项</a:t>
            </a:r>
            <a:r>
              <a:rPr lang="zh-CN" altLang="en-US" sz="2800" b="1" dirty="0" smtClean="0">
                <a:solidFill>
                  <a:srgbClr val="002060"/>
                </a:solidFill>
                <a:latin typeface="微软雅黑" panose="020B0503020204020204" pitchFamily="34" charset="-122"/>
                <a:ea typeface="微软雅黑" panose="020B0503020204020204" pitchFamily="34" charset="-122"/>
              </a:rPr>
              <a:t>指标</a:t>
            </a:r>
            <a:endParaRPr lang="zh-CN" altLang="en-US" sz="2800" b="1" dirty="0">
              <a:solidFill>
                <a:srgbClr val="002060"/>
              </a:solidFill>
              <a:latin typeface="微软雅黑" panose="020B0503020204020204" pitchFamily="34" charset="-122"/>
              <a:ea typeface="微软雅黑" panose="020B0503020204020204" pitchFamily="34" charset="-122"/>
            </a:endParaRPr>
          </a:p>
        </p:txBody>
      </p:sp>
      <p:sp>
        <p:nvSpPr>
          <p:cNvPr id="80" name="圆角矩形 26">
            <a:extLst>
              <a:ext uri="{FF2B5EF4-FFF2-40B4-BE49-F238E27FC236}">
                <a16:creationId xmlns="" xmlns:a16="http://schemas.microsoft.com/office/drawing/2014/main" id="{839C9117-30D8-4B3B-AB22-8FF2748F108E}"/>
              </a:ext>
            </a:extLst>
          </p:cNvPr>
          <p:cNvSpPr/>
          <p:nvPr/>
        </p:nvSpPr>
        <p:spPr>
          <a:xfrm rot="10800000" flipV="1">
            <a:off x="5804421" y="3928112"/>
            <a:ext cx="484287"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b="1" dirty="0"/>
              <a:t>3</a:t>
            </a:r>
            <a:endParaRPr lang="zh-CN" altLang="en-US" sz="3600" b="1" dirty="0"/>
          </a:p>
        </p:txBody>
      </p:sp>
      <p:sp>
        <p:nvSpPr>
          <p:cNvPr id="83" name="文本框 82">
            <a:extLst>
              <a:ext uri="{FF2B5EF4-FFF2-40B4-BE49-F238E27FC236}">
                <a16:creationId xmlns="" xmlns:a16="http://schemas.microsoft.com/office/drawing/2014/main" id="{64A0EEB2-8E19-4317-84F5-7F102822E80B}"/>
              </a:ext>
            </a:extLst>
          </p:cNvPr>
          <p:cNvSpPr txBox="1"/>
          <p:nvPr/>
        </p:nvSpPr>
        <p:spPr>
          <a:xfrm>
            <a:off x="4118545" y="3928111"/>
            <a:ext cx="1620948" cy="523216"/>
          </a:xfrm>
          <a:prstGeom prst="rect">
            <a:avLst/>
          </a:prstGeom>
          <a:noFill/>
        </p:spPr>
        <p:txBody>
          <a:bodyPr wrap="none" lIns="91436" tIns="45718" rIns="91436" bIns="45718" rtlCol="0">
            <a:spAutoFit/>
          </a:bodyPr>
          <a:lstStyle/>
          <a:p>
            <a:pPr algn="r"/>
            <a:r>
              <a:rPr lang="zh-CN" altLang="en-US" sz="2800" b="1" dirty="0" smtClean="0">
                <a:solidFill>
                  <a:srgbClr val="002060"/>
                </a:solidFill>
                <a:latin typeface="微软雅黑" panose="020B0503020204020204" pitchFamily="34" charset="-122"/>
                <a:ea typeface="微软雅黑" panose="020B0503020204020204" pitchFamily="34" charset="-122"/>
              </a:rPr>
              <a:t>数据格式</a:t>
            </a:r>
            <a:endParaRPr lang="en-US" altLang="zh-CN" sz="2800" b="1" dirty="0">
              <a:solidFill>
                <a:srgbClr val="002060"/>
              </a:solidFill>
              <a:latin typeface="微软雅黑" panose="020B0503020204020204" pitchFamily="34" charset="-122"/>
              <a:ea typeface="微软雅黑" panose="020B0503020204020204" pitchFamily="34" charset="-122"/>
            </a:endParaRPr>
          </a:p>
        </p:txBody>
      </p:sp>
      <p:sp>
        <p:nvSpPr>
          <p:cNvPr id="87" name="圆角矩形 39">
            <a:extLst>
              <a:ext uri="{FF2B5EF4-FFF2-40B4-BE49-F238E27FC236}">
                <a16:creationId xmlns="" xmlns:a16="http://schemas.microsoft.com/office/drawing/2014/main" id="{11AF32CA-260B-483E-BB5F-6647CDAFF935}"/>
              </a:ext>
            </a:extLst>
          </p:cNvPr>
          <p:cNvSpPr/>
          <p:nvPr/>
        </p:nvSpPr>
        <p:spPr>
          <a:xfrm rot="10800000" flipV="1">
            <a:off x="6535191" y="4807360"/>
            <a:ext cx="484287" cy="491115"/>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b="1" dirty="0"/>
              <a:t>4</a:t>
            </a:r>
            <a:endParaRPr lang="zh-CN" altLang="en-US" sz="3600" b="1" dirty="0"/>
          </a:p>
        </p:txBody>
      </p:sp>
      <p:sp>
        <p:nvSpPr>
          <p:cNvPr id="88" name="文本框 87">
            <a:extLst>
              <a:ext uri="{FF2B5EF4-FFF2-40B4-BE49-F238E27FC236}">
                <a16:creationId xmlns="" xmlns:a16="http://schemas.microsoft.com/office/drawing/2014/main" id="{10DC2032-FD9A-422E-BD92-2EFDC6C44953}"/>
              </a:ext>
            </a:extLst>
          </p:cNvPr>
          <p:cNvSpPr txBox="1"/>
          <p:nvPr/>
        </p:nvSpPr>
        <p:spPr>
          <a:xfrm>
            <a:off x="7028225" y="4775259"/>
            <a:ext cx="2339094" cy="523216"/>
          </a:xfrm>
          <a:prstGeom prst="rect">
            <a:avLst/>
          </a:prstGeom>
          <a:noFill/>
        </p:spPr>
        <p:txBody>
          <a:bodyPr wrap="none" lIns="91436" tIns="45718" rIns="91436" bIns="45718" rtlCol="0">
            <a:spAutoFit/>
          </a:bodyPr>
          <a:lstStyle/>
          <a:p>
            <a:r>
              <a:rPr lang="zh-CN" altLang="en-US" sz="2800" b="1" dirty="0" smtClean="0">
                <a:solidFill>
                  <a:srgbClr val="002060"/>
                </a:solidFill>
                <a:latin typeface="微软雅黑" panose="020B0503020204020204" pitchFamily="34" charset="-122"/>
                <a:ea typeface="微软雅黑" panose="020B0503020204020204" pitchFamily="34" charset="-122"/>
              </a:rPr>
              <a:t>数据处理方法</a:t>
            </a:r>
            <a:endParaRPr lang="zh-CN" altLang="en-US" sz="2800" b="1" dirty="0">
              <a:solidFill>
                <a:srgbClr val="002060"/>
              </a:solidFill>
              <a:latin typeface="微软雅黑" panose="020B0503020204020204" pitchFamily="34" charset="-122"/>
              <a:ea typeface="微软雅黑" panose="020B0503020204020204" pitchFamily="34" charset="-122"/>
            </a:endParaRPr>
          </a:p>
        </p:txBody>
      </p:sp>
      <p:grpSp>
        <p:nvGrpSpPr>
          <p:cNvPr id="91" name="组 2">
            <a:extLst>
              <a:ext uri="{FF2B5EF4-FFF2-40B4-BE49-F238E27FC236}">
                <a16:creationId xmlns="" xmlns:a16="http://schemas.microsoft.com/office/drawing/2014/main" id="{0701FF6E-6203-4F66-A1C6-9AC1687643C4}"/>
              </a:ext>
            </a:extLst>
          </p:cNvPr>
          <p:cNvGrpSpPr/>
          <p:nvPr/>
        </p:nvGrpSpPr>
        <p:grpSpPr>
          <a:xfrm>
            <a:off x="11681940" y="6498341"/>
            <a:ext cx="526964" cy="352359"/>
            <a:chOff x="11457519" y="249443"/>
            <a:chExt cx="734478" cy="491115"/>
          </a:xfrm>
        </p:grpSpPr>
        <p:grpSp>
          <p:nvGrpSpPr>
            <p:cNvPr id="92" name="组 1">
              <a:extLst>
                <a:ext uri="{FF2B5EF4-FFF2-40B4-BE49-F238E27FC236}">
                  <a16:creationId xmlns="" xmlns:a16="http://schemas.microsoft.com/office/drawing/2014/main" id="{A0B6141C-4768-42E1-B45A-8E7D9019E939}"/>
                </a:ext>
              </a:extLst>
            </p:cNvPr>
            <p:cNvGrpSpPr/>
            <p:nvPr/>
          </p:nvGrpSpPr>
          <p:grpSpPr>
            <a:xfrm>
              <a:off x="12039604" y="252856"/>
              <a:ext cx="152393" cy="484287"/>
              <a:chOff x="12039604" y="252856"/>
              <a:chExt cx="152393" cy="484287"/>
            </a:xfrm>
          </p:grpSpPr>
          <p:sp>
            <p:nvSpPr>
              <p:cNvPr id="94" name="圆角矩形 95">
                <a:extLst>
                  <a:ext uri="{FF2B5EF4-FFF2-40B4-BE49-F238E27FC236}">
                    <a16:creationId xmlns="" xmlns:a16="http://schemas.microsoft.com/office/drawing/2014/main" id="{077AB1D5-97FB-42B7-8ED4-814879B787AE}"/>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95" name="圆角矩形 96">
                <a:extLst>
                  <a:ext uri="{FF2B5EF4-FFF2-40B4-BE49-F238E27FC236}">
                    <a16:creationId xmlns="" xmlns:a16="http://schemas.microsoft.com/office/drawing/2014/main" id="{A9A21757-373E-4B93-BCC5-A17CC61E4D76}"/>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96" name="圆角矩形 97">
                <a:extLst>
                  <a:ext uri="{FF2B5EF4-FFF2-40B4-BE49-F238E27FC236}">
                    <a16:creationId xmlns="" xmlns:a16="http://schemas.microsoft.com/office/drawing/2014/main" id="{81A51BBB-87CB-4435-AAAB-3759ECAA8F58}"/>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97" name="圆角矩形 98">
                <a:extLst>
                  <a:ext uri="{FF2B5EF4-FFF2-40B4-BE49-F238E27FC236}">
                    <a16:creationId xmlns="" xmlns:a16="http://schemas.microsoft.com/office/drawing/2014/main" id="{7D7C6B98-A796-4784-A9C0-ECFCE1A7BE31}"/>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98" name="圆角矩形 94">
                <a:extLst>
                  <a:ext uri="{FF2B5EF4-FFF2-40B4-BE49-F238E27FC236}">
                    <a16:creationId xmlns="" xmlns:a16="http://schemas.microsoft.com/office/drawing/2014/main" id="{0B8BADDA-341A-4FE9-8495-AA456E4F7F57}"/>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93" name="圆角矩形 100">
              <a:extLst>
                <a:ext uri="{FF2B5EF4-FFF2-40B4-BE49-F238E27FC236}">
                  <a16:creationId xmlns="" xmlns:a16="http://schemas.microsoft.com/office/drawing/2014/main" id="{158B75EF-B319-4266-85EB-8F0EE268EC91}"/>
                </a:ext>
              </a:extLst>
            </p:cNvPr>
            <p:cNvSpPr/>
            <p:nvPr/>
          </p:nvSpPr>
          <p:spPr>
            <a:xfrm rot="10800000" flipV="1">
              <a:off x="11457519" y="249443"/>
              <a:ext cx="484287"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2</a:t>
              </a:r>
              <a:endParaRPr lang="zh-CN" altLang="en-US" b="1" dirty="0"/>
            </a:p>
          </p:txBody>
        </p:sp>
      </p:grpSp>
      <p:grpSp>
        <p:nvGrpSpPr>
          <p:cNvPr id="99" name="组 2">
            <a:extLst>
              <a:ext uri="{FF2B5EF4-FFF2-40B4-BE49-F238E27FC236}">
                <a16:creationId xmlns="" xmlns:a16="http://schemas.microsoft.com/office/drawing/2014/main" id="{56ADD291-DB08-4157-8DD7-4DF4D3A65EE9}"/>
              </a:ext>
            </a:extLst>
          </p:cNvPr>
          <p:cNvGrpSpPr/>
          <p:nvPr/>
        </p:nvGrpSpPr>
        <p:grpSpPr>
          <a:xfrm>
            <a:off x="11454106" y="252857"/>
            <a:ext cx="737892" cy="484288"/>
            <a:chOff x="11454105" y="252856"/>
            <a:chExt cx="737892" cy="484288"/>
          </a:xfrm>
        </p:grpSpPr>
        <p:grpSp>
          <p:nvGrpSpPr>
            <p:cNvPr id="100" name="组 1">
              <a:extLst>
                <a:ext uri="{FF2B5EF4-FFF2-40B4-BE49-F238E27FC236}">
                  <a16:creationId xmlns="" xmlns:a16="http://schemas.microsoft.com/office/drawing/2014/main" id="{08FA96AB-6269-43D1-B0AA-798EE7D0DBE7}"/>
                </a:ext>
              </a:extLst>
            </p:cNvPr>
            <p:cNvGrpSpPr/>
            <p:nvPr/>
          </p:nvGrpSpPr>
          <p:grpSpPr>
            <a:xfrm>
              <a:off x="12039604" y="252856"/>
              <a:ext cx="152393" cy="484287"/>
              <a:chOff x="12039604" y="252856"/>
              <a:chExt cx="152393" cy="484287"/>
            </a:xfrm>
          </p:grpSpPr>
          <p:sp>
            <p:nvSpPr>
              <p:cNvPr id="104" name="圆角矩形 95">
                <a:extLst>
                  <a:ext uri="{FF2B5EF4-FFF2-40B4-BE49-F238E27FC236}">
                    <a16:creationId xmlns="" xmlns:a16="http://schemas.microsoft.com/office/drawing/2014/main" id="{43C9EDD7-8F59-401E-99A2-951C6778274F}"/>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05" name="圆角矩形 96">
                <a:extLst>
                  <a:ext uri="{FF2B5EF4-FFF2-40B4-BE49-F238E27FC236}">
                    <a16:creationId xmlns="" xmlns:a16="http://schemas.microsoft.com/office/drawing/2014/main" id="{49D7E256-62B4-4E50-9B89-F10AC08DC201}"/>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06" name="圆角矩形 97">
                <a:extLst>
                  <a:ext uri="{FF2B5EF4-FFF2-40B4-BE49-F238E27FC236}">
                    <a16:creationId xmlns="" xmlns:a16="http://schemas.microsoft.com/office/drawing/2014/main" id="{16ED0C21-B3FA-4DC6-88CA-8052C3717DC1}"/>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07" name="圆角矩形 98">
                <a:extLst>
                  <a:ext uri="{FF2B5EF4-FFF2-40B4-BE49-F238E27FC236}">
                    <a16:creationId xmlns="" xmlns:a16="http://schemas.microsoft.com/office/drawing/2014/main" id="{318BE79C-5098-4C65-9B73-6B179331663C}"/>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08" name="圆角矩形 94">
                <a:extLst>
                  <a:ext uri="{FF2B5EF4-FFF2-40B4-BE49-F238E27FC236}">
                    <a16:creationId xmlns="" xmlns:a16="http://schemas.microsoft.com/office/drawing/2014/main" id="{A8AD3DFD-5C3D-4E12-8E5F-79918579FEE7}"/>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nvGrpSpPr>
            <p:cNvPr id="101" name="组合 100">
              <a:extLst>
                <a:ext uri="{FF2B5EF4-FFF2-40B4-BE49-F238E27FC236}">
                  <a16:creationId xmlns="" xmlns:a16="http://schemas.microsoft.com/office/drawing/2014/main" id="{8980E842-C1ED-4FA6-BC61-42D33A99CFD5}"/>
                </a:ext>
              </a:extLst>
            </p:cNvPr>
            <p:cNvGrpSpPr/>
            <p:nvPr/>
          </p:nvGrpSpPr>
          <p:grpSpPr>
            <a:xfrm>
              <a:off x="11454105" y="252857"/>
              <a:ext cx="491115" cy="484287"/>
              <a:chOff x="1528923" y="220268"/>
              <a:chExt cx="1284096" cy="1266241"/>
            </a:xfrm>
          </p:grpSpPr>
          <p:sp>
            <p:nvSpPr>
              <p:cNvPr id="102" name="圆角矩形 100">
                <a:extLst>
                  <a:ext uri="{FF2B5EF4-FFF2-40B4-BE49-F238E27FC236}">
                    <a16:creationId xmlns="" xmlns:a16="http://schemas.microsoft.com/office/drawing/2014/main" id="{B43A541E-BEAC-40AA-8F86-9535CC8C62A0}"/>
                  </a:ext>
                </a:extLst>
              </p:cNvPr>
              <p:cNvSpPr/>
              <p:nvPr/>
            </p:nvSpPr>
            <p:spPr>
              <a:xfrm rot="16200000" flipV="1">
                <a:off x="1537850" y="211341"/>
                <a:ext cx="1266241" cy="1284096"/>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03" name="Freeform 96">
                <a:extLst>
                  <a:ext uri="{FF2B5EF4-FFF2-40B4-BE49-F238E27FC236}">
                    <a16:creationId xmlns="" xmlns:a16="http://schemas.microsoft.com/office/drawing/2014/main" id="{BD5BDCA8-5B38-40AC-BA33-F2C2B4726230}"/>
                  </a:ext>
                </a:extLst>
              </p:cNvPr>
              <p:cNvSpPr>
                <a:spLocks/>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b="1">
                  <a:solidFill>
                    <a:srgbClr val="AD1C21"/>
                  </a:solidFill>
                </a:endParaRPr>
              </a:p>
            </p:txBody>
          </p:sp>
        </p:grpSp>
      </p:grpSp>
    </p:spTree>
    <p:extLst>
      <p:ext uri="{BB962C8B-B14F-4D97-AF65-F5344CB8AC3E}">
        <p14:creationId xmlns:p14="http://schemas.microsoft.com/office/powerpoint/2010/main" val="18387340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337133"/>
            <a:ext cx="10515600" cy="455969"/>
          </a:xfrm>
        </p:spPr>
        <p:txBody>
          <a:bodyPr>
            <a:normAutofit fontScale="90000"/>
          </a:bodyPr>
          <a:lstStyle/>
          <a:p>
            <a:r>
              <a:rPr lang="en-US" altLang="zh-CN" dirty="0" smtClean="0"/>
              <a:t>4.3 Run the program and get the data</a:t>
            </a:r>
            <a:br>
              <a:rPr lang="en-US" altLang="zh-CN" dirty="0" smtClean="0"/>
            </a:br>
            <a:endParaRPr lang="zh-CN" altLang="en-US" dirty="0"/>
          </a:p>
        </p:txBody>
      </p:sp>
      <p:sp>
        <p:nvSpPr>
          <p:cNvPr id="3" name="内容占位符 2"/>
          <p:cNvSpPr>
            <a:spLocks noGrp="1"/>
          </p:cNvSpPr>
          <p:nvPr>
            <p:ph idx="1"/>
          </p:nvPr>
        </p:nvSpPr>
        <p:spPr>
          <a:xfrm>
            <a:off x="0" y="705952"/>
            <a:ext cx="10515600" cy="563011"/>
          </a:xfrm>
        </p:spPr>
        <p:txBody>
          <a:bodyPr/>
          <a:lstStyle/>
          <a:p>
            <a:r>
              <a:rPr lang="en-US" altLang="zh-CN" dirty="0" smtClean="0"/>
              <a:t> make mosaic</a:t>
            </a:r>
          </a:p>
          <a:p>
            <a:pPr marL="0" indent="0">
              <a:buNone/>
            </a:pPr>
            <a:endParaRPr lang="zh-CN" altLang="en-US" dirty="0"/>
          </a:p>
        </p:txBody>
      </p:sp>
      <p:sp>
        <p:nvSpPr>
          <p:cNvPr id="5" name="文本框 4"/>
          <p:cNvSpPr txBox="1"/>
          <p:nvPr/>
        </p:nvSpPr>
        <p:spPr>
          <a:xfrm>
            <a:off x="0" y="1161921"/>
            <a:ext cx="5850294" cy="1754326"/>
          </a:xfrm>
          <a:prstGeom prst="rect">
            <a:avLst/>
          </a:prstGeom>
          <a:noFill/>
        </p:spPr>
        <p:txBody>
          <a:bodyPr wrap="square" rtlCol="0">
            <a:spAutoFit/>
          </a:bodyPr>
          <a:lstStyle/>
          <a:p>
            <a:pPr marL="342900" indent="-342900">
              <a:buAutoNum type="arabicPeriod"/>
            </a:pPr>
            <a:r>
              <a:rPr lang="en-US" altLang="zh-CN" dirty="0" smtClean="0"/>
              <a:t>Select the station you want and modify the station code in the code</a:t>
            </a:r>
          </a:p>
          <a:p>
            <a:pPr marL="342900" indent="-342900">
              <a:buAutoNum type="arabicPeriod"/>
            </a:pPr>
            <a:endParaRPr lang="en-US" altLang="zh-CN" dirty="0" smtClean="0"/>
          </a:p>
          <a:p>
            <a:r>
              <a:rPr lang="en-US" altLang="zh-CN" dirty="0"/>
              <a:t>2</a:t>
            </a:r>
            <a:r>
              <a:rPr lang="en-US" altLang="zh-CN" dirty="0" smtClean="0"/>
              <a:t>. Choose the time range and time scale you want</a:t>
            </a:r>
          </a:p>
          <a:p>
            <a:endParaRPr lang="en-US" altLang="zh-CN" dirty="0" smtClean="0"/>
          </a:p>
          <a:p>
            <a:r>
              <a:rPr lang="en-US" altLang="zh-CN" dirty="0"/>
              <a:t>3</a:t>
            </a:r>
            <a:r>
              <a:rPr lang="en-US" altLang="zh-CN" dirty="0" smtClean="0"/>
              <a:t>.run</a:t>
            </a:r>
            <a:endParaRPr lang="zh-CN" altLang="en-US" dirty="0"/>
          </a:p>
        </p:txBody>
      </p:sp>
      <p:grpSp>
        <p:nvGrpSpPr>
          <p:cNvPr id="6"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7"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9"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0"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1"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2"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3"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8"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20</a:t>
              </a:r>
              <a:endParaRPr lang="zh-CN" altLang="en-US" b="1" dirty="0"/>
            </a:p>
          </p:txBody>
        </p:sp>
      </p:grpSp>
    </p:spTree>
    <p:extLst>
      <p:ext uri="{BB962C8B-B14F-4D97-AF65-F5344CB8AC3E}">
        <p14:creationId xmlns:p14="http://schemas.microsoft.com/office/powerpoint/2010/main" val="38864135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515600" cy="1325563"/>
          </a:xfrm>
        </p:spPr>
        <p:txBody>
          <a:bodyPr/>
          <a:lstStyle/>
          <a:p>
            <a:r>
              <a:rPr lang="en-US" altLang="zh-CN" dirty="0" smtClean="0"/>
              <a:t>4.3.1 Example of make mosaic</a:t>
            </a:r>
            <a:endParaRPr lang="zh-CN" altLang="en-US" dirty="0"/>
          </a:p>
        </p:txBody>
      </p:sp>
      <p:sp>
        <p:nvSpPr>
          <p:cNvPr id="3" name="内容占位符 2"/>
          <p:cNvSpPr>
            <a:spLocks noGrp="1"/>
          </p:cNvSpPr>
          <p:nvPr>
            <p:ph idx="1"/>
          </p:nvPr>
        </p:nvSpPr>
        <p:spPr>
          <a:xfrm>
            <a:off x="-1" y="1191143"/>
            <a:ext cx="13492065" cy="4351338"/>
          </a:xfrm>
        </p:spPr>
        <p:txBody>
          <a:bodyPr/>
          <a:lstStyle/>
          <a:p>
            <a:r>
              <a:rPr lang="en-US" altLang="zh-CN" dirty="0" smtClean="0"/>
              <a:t>Enter  </a:t>
            </a:r>
            <a:r>
              <a:rPr lang="en-US" altLang="zh-CN" sz="2400" b="1" dirty="0" smtClean="0"/>
              <a:t>thm_asi_create_mosaic,</a:t>
            </a:r>
            <a:r>
              <a:rPr lang="en-US" altLang="zh-CN" sz="2400" b="1" dirty="0"/>
              <a:t>'2008-02-29/08:23:03',/</a:t>
            </a:r>
            <a:r>
              <a:rPr lang="en-US" altLang="zh-CN" sz="2400" b="1" dirty="0" err="1"/>
              <a:t>verbose,show</a:t>
            </a:r>
            <a:r>
              <a:rPr lang="en-US" altLang="zh-CN" sz="2400" b="1" dirty="0"/>
              <a:t>=['</a:t>
            </a:r>
            <a:r>
              <a:rPr lang="en-US" altLang="zh-CN" sz="2400" b="1" dirty="0" err="1"/>
              <a:t>tpas</a:t>
            </a:r>
            <a:r>
              <a:rPr lang="en-US" altLang="zh-CN" sz="2400" b="1" dirty="0" smtClean="0"/>
              <a:t>']</a:t>
            </a:r>
          </a:p>
          <a:p>
            <a:endParaRPr lang="en-US" altLang="zh-CN" sz="2400" dirty="0" smtClean="0"/>
          </a:p>
          <a:p>
            <a:endParaRPr lang="en-US" altLang="zh-CN" dirty="0"/>
          </a:p>
          <a:p>
            <a:endParaRPr lang="en-US" altLang="zh-CN" dirty="0" smtClean="0"/>
          </a:p>
          <a:p>
            <a:endParaRPr lang="en-US" altLang="zh-CN" dirty="0" smtClean="0"/>
          </a:p>
          <a:p>
            <a:pPr marL="0" indent="0">
              <a:buNone/>
            </a:pPr>
            <a:endParaRPr lang="en-US" altLang="zh-CN" dirty="0"/>
          </a:p>
        </p:txBody>
      </p:sp>
      <p:sp>
        <p:nvSpPr>
          <p:cNvPr id="7" name="矩形 6"/>
          <p:cNvSpPr/>
          <p:nvPr/>
        </p:nvSpPr>
        <p:spPr>
          <a:xfrm>
            <a:off x="372141" y="1951490"/>
            <a:ext cx="4660763" cy="369332"/>
          </a:xfrm>
          <a:prstGeom prst="rect">
            <a:avLst/>
          </a:prstGeom>
        </p:spPr>
        <p:txBody>
          <a:bodyPr wrap="none">
            <a:spAutoFit/>
          </a:bodyPr>
          <a:lstStyle/>
          <a:p>
            <a:r>
              <a:rPr lang="en-US" altLang="zh-CN" dirty="0" smtClean="0"/>
              <a:t>Wait for the end of the program to get a mosaic</a:t>
            </a:r>
            <a:endParaRPr lang="zh-CN" altLang="en-US" dirty="0"/>
          </a:p>
        </p:txBody>
      </p:sp>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16706"/>
            <a:ext cx="7436498" cy="4355663"/>
          </a:xfrm>
          <a:prstGeom prst="rect">
            <a:avLst/>
          </a:prstGeom>
        </p:spPr>
      </p:pic>
      <p:grpSp>
        <p:nvGrpSpPr>
          <p:cNvPr id="6" name="组 2">
            <a:extLst>
              <a:ext uri="{FF2B5EF4-FFF2-40B4-BE49-F238E27FC236}">
                <a16:creationId xmlns="" xmlns:a16="http://schemas.microsoft.com/office/drawing/2014/main" id="{E5072327-962F-4A8A-9DC9-03C52A86DC3C}"/>
              </a:ext>
            </a:extLst>
          </p:cNvPr>
          <p:cNvGrpSpPr/>
          <p:nvPr/>
        </p:nvGrpSpPr>
        <p:grpSpPr>
          <a:xfrm>
            <a:off x="11541969" y="6498341"/>
            <a:ext cx="666937" cy="352359"/>
            <a:chOff x="11262426" y="249443"/>
            <a:chExt cx="929571" cy="491115"/>
          </a:xfrm>
        </p:grpSpPr>
        <p:grpSp>
          <p:nvGrpSpPr>
            <p:cNvPr id="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1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2"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3"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4"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5"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10" name="圆角矩形 100">
              <a:extLst>
                <a:ext uri="{FF2B5EF4-FFF2-40B4-BE49-F238E27FC236}">
                  <a16:creationId xmlns="" xmlns:a16="http://schemas.microsoft.com/office/drawing/2014/main" id="{E3078E80-48FB-4ACC-BC40-7DD52782BA47}"/>
                </a:ext>
              </a:extLst>
            </p:cNvPr>
            <p:cNvSpPr/>
            <p:nvPr/>
          </p:nvSpPr>
          <p:spPr>
            <a:xfrm rot="10800000" flipV="1">
              <a:off x="11262426" y="249443"/>
              <a:ext cx="679380"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t>21</a:t>
              </a:r>
              <a:endParaRPr lang="zh-CN" altLang="en-US" b="1" dirty="0"/>
            </a:p>
          </p:txBody>
        </p:sp>
      </p:grpSp>
    </p:spTree>
    <p:extLst>
      <p:ext uri="{BB962C8B-B14F-4D97-AF65-F5344CB8AC3E}">
        <p14:creationId xmlns:p14="http://schemas.microsoft.com/office/powerpoint/2010/main" val="3458069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a:extLst>
              <a:ext uri="{FF2B5EF4-FFF2-40B4-BE49-F238E27FC236}">
                <a16:creationId xmlns="" xmlns:a16="http://schemas.microsoft.com/office/drawing/2014/main" id="{7B1819FB-93BE-4371-A7F4-5AEE33EF4745}"/>
              </a:ext>
            </a:extLst>
          </p:cNvPr>
          <p:cNvGrpSpPr/>
          <p:nvPr/>
        </p:nvGrpSpPr>
        <p:grpSpPr>
          <a:xfrm>
            <a:off x="-254000" y="201683"/>
            <a:ext cx="898070" cy="523220"/>
            <a:chOff x="-254000" y="201683"/>
            <a:chExt cx="898070" cy="523220"/>
          </a:xfrm>
          <a:solidFill>
            <a:srgbClr val="C00000"/>
          </a:solidFill>
        </p:grpSpPr>
        <p:sp>
          <p:nvSpPr>
            <p:cNvPr id="30" name="圆角矩形 4">
              <a:extLst>
                <a:ext uri="{FF2B5EF4-FFF2-40B4-BE49-F238E27FC236}">
                  <a16:creationId xmlns="" xmlns:a16="http://schemas.microsoft.com/office/drawing/2014/main" id="{3BE0403C-9009-411E-BC8F-FF3D0E47A11B}"/>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 xmlns:a16="http://schemas.microsoft.com/office/drawing/2014/main" id="{FA528A00-E4C1-480F-BF63-A90034432C1E}"/>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1</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32" name="组合 31">
            <a:extLst>
              <a:ext uri="{FF2B5EF4-FFF2-40B4-BE49-F238E27FC236}">
                <a16:creationId xmlns="" xmlns:a16="http://schemas.microsoft.com/office/drawing/2014/main" id="{3AA9857F-D80D-49AB-B4EA-A1717DCFBAFD}"/>
              </a:ext>
            </a:extLst>
          </p:cNvPr>
          <p:cNvGrpSpPr/>
          <p:nvPr/>
        </p:nvGrpSpPr>
        <p:grpSpPr>
          <a:xfrm>
            <a:off x="963776" y="228169"/>
            <a:ext cx="11717121" cy="619463"/>
            <a:chOff x="2584397" y="217491"/>
            <a:chExt cx="10096500" cy="439541"/>
          </a:xfrm>
          <a:solidFill>
            <a:srgbClr val="C00000"/>
          </a:solidFill>
        </p:grpSpPr>
        <p:sp>
          <p:nvSpPr>
            <p:cNvPr id="33" name="圆角矩形 3">
              <a:extLst>
                <a:ext uri="{FF2B5EF4-FFF2-40B4-BE49-F238E27FC236}">
                  <a16:creationId xmlns="" xmlns:a16="http://schemas.microsoft.com/office/drawing/2014/main" id="{EF40F01A-7835-49BD-911E-E41F9CB27924}"/>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圆角矩形 7">
              <a:extLst>
                <a:ext uri="{FF2B5EF4-FFF2-40B4-BE49-F238E27FC236}">
                  <a16:creationId xmlns="" xmlns:a16="http://schemas.microsoft.com/office/drawing/2014/main" id="{5D115EAC-E670-4F7C-ABF0-BCB8E06C5C71}"/>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a:extLst>
                <a:ext uri="{FF2B5EF4-FFF2-40B4-BE49-F238E27FC236}">
                  <a16:creationId xmlns="" xmlns:a16="http://schemas.microsoft.com/office/drawing/2014/main" id="{3DEF84A1-F06F-4231-A704-41AD19D8BC12}"/>
                </a:ext>
              </a:extLst>
            </p:cNvPr>
            <p:cNvSpPr/>
            <p:nvPr/>
          </p:nvSpPr>
          <p:spPr>
            <a:xfrm>
              <a:off x="2597097" y="262576"/>
              <a:ext cx="556929" cy="262057"/>
            </a:xfrm>
            <a:prstGeom prst="rect">
              <a:avLst/>
            </a:prstGeom>
            <a:noFill/>
          </p:spPr>
          <p:txBody>
            <a:bodyPr wrap="none" lIns="91436" tIns="45718" rIns="91436" bIns="45718">
              <a:spAutoFit/>
            </a:bodyPr>
            <a:lstStyle/>
            <a:p>
              <a:r>
                <a:rPr lang="zh-CN" altLang="en-US" b="1" dirty="0">
                  <a:solidFill>
                    <a:schemeClr val="bg1"/>
                  </a:solidFill>
                  <a:latin typeface="微软雅黑" panose="020B0503020204020204" pitchFamily="34" charset="-122"/>
                  <a:ea typeface="微软雅黑" panose="020B0503020204020204" pitchFamily="34" charset="-122"/>
                </a:rPr>
                <a:t>背景</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a:extLst>
              <a:ext uri="{FF2B5EF4-FFF2-40B4-BE49-F238E27FC236}">
                <a16:creationId xmlns="" xmlns:a16="http://schemas.microsoft.com/office/drawing/2014/main" id="{A0336DEC-802C-441B-817F-8332053C483C}"/>
              </a:ext>
            </a:extLst>
          </p:cNvPr>
          <p:cNvGrpSpPr/>
          <p:nvPr/>
        </p:nvGrpSpPr>
        <p:grpSpPr>
          <a:xfrm>
            <a:off x="0" y="989162"/>
            <a:ext cx="3052152" cy="472835"/>
            <a:chOff x="753087" y="5539965"/>
            <a:chExt cx="6371741" cy="503715"/>
          </a:xfrm>
        </p:grpSpPr>
        <p:sp>
          <p:nvSpPr>
            <p:cNvPr id="38" name="同侧圆角矩形 2">
              <a:extLst>
                <a:ext uri="{FF2B5EF4-FFF2-40B4-BE49-F238E27FC236}">
                  <a16:creationId xmlns="" xmlns:a16="http://schemas.microsoft.com/office/drawing/2014/main" id="{AA267193-9570-4A7B-BD96-06B77CC442F4}"/>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9" name="文本框 38">
              <a:extLst>
                <a:ext uri="{FF2B5EF4-FFF2-40B4-BE49-F238E27FC236}">
                  <a16:creationId xmlns="" xmlns:a16="http://schemas.microsoft.com/office/drawing/2014/main" id="{275F271B-B562-44B4-9414-262CCFD66004}"/>
                </a:ext>
              </a:extLst>
            </p:cNvPr>
            <p:cNvSpPr txBox="1"/>
            <p:nvPr/>
          </p:nvSpPr>
          <p:spPr>
            <a:xfrm>
              <a:off x="753087" y="5601915"/>
              <a:ext cx="6371741" cy="327877"/>
            </a:xfrm>
            <a:prstGeom prst="rect">
              <a:avLst/>
            </a:prstGeom>
            <a:noFill/>
          </p:spPr>
          <p:txBody>
            <a:bodyPr wrap="square" rtlCol="0">
              <a:spAutoFit/>
            </a:bodyPr>
            <a:lstStyle/>
            <a:p>
              <a:r>
                <a:rPr lang="en-US" altLang="zh-CN" sz="1400" b="1" dirty="0" smtClean="0">
                  <a:solidFill>
                    <a:schemeClr val="bg1"/>
                  </a:solidFill>
                </a:rPr>
                <a:t>THEMIS ALL SKY IMAGER RESULT</a:t>
              </a:r>
              <a:endParaRPr lang="en-US" altLang="zh-CN" sz="1400" b="1" dirty="0">
                <a:solidFill>
                  <a:schemeClr val="bg1"/>
                </a:solidFill>
                <a:latin typeface="微软雅黑" panose="020B0503020204020204" pitchFamily="34" charset="-122"/>
                <a:ea typeface="微软雅黑" panose="020B0503020204020204" pitchFamily="34" charset="-122"/>
              </a:endParaRPr>
            </a:p>
          </p:txBody>
        </p:sp>
      </p:grpSp>
      <p:grpSp>
        <p:nvGrpSpPr>
          <p:cNvPr id="40" name="组 2">
            <a:extLst>
              <a:ext uri="{FF2B5EF4-FFF2-40B4-BE49-F238E27FC236}">
                <a16:creationId xmlns="" xmlns:a16="http://schemas.microsoft.com/office/drawing/2014/main" id="{A2BF90D0-187A-4FB7-97CA-11D5DB6303BF}"/>
              </a:ext>
            </a:extLst>
          </p:cNvPr>
          <p:cNvGrpSpPr/>
          <p:nvPr/>
        </p:nvGrpSpPr>
        <p:grpSpPr>
          <a:xfrm>
            <a:off x="11681940" y="6498341"/>
            <a:ext cx="526964" cy="352359"/>
            <a:chOff x="11457519" y="249443"/>
            <a:chExt cx="734478" cy="491115"/>
          </a:xfrm>
        </p:grpSpPr>
        <p:grpSp>
          <p:nvGrpSpPr>
            <p:cNvPr id="41" name="组 1">
              <a:extLst>
                <a:ext uri="{FF2B5EF4-FFF2-40B4-BE49-F238E27FC236}">
                  <a16:creationId xmlns="" xmlns:a16="http://schemas.microsoft.com/office/drawing/2014/main" id="{C36D5E19-F509-4D21-A07E-7C73230DE31F}"/>
                </a:ext>
              </a:extLst>
            </p:cNvPr>
            <p:cNvGrpSpPr/>
            <p:nvPr/>
          </p:nvGrpSpPr>
          <p:grpSpPr>
            <a:xfrm>
              <a:off x="12039604" y="252856"/>
              <a:ext cx="152393" cy="484287"/>
              <a:chOff x="12039604" y="252856"/>
              <a:chExt cx="152393" cy="484287"/>
            </a:xfrm>
          </p:grpSpPr>
          <p:sp>
            <p:nvSpPr>
              <p:cNvPr id="43" name="圆角矩形 95">
                <a:extLst>
                  <a:ext uri="{FF2B5EF4-FFF2-40B4-BE49-F238E27FC236}">
                    <a16:creationId xmlns="" xmlns:a16="http://schemas.microsoft.com/office/drawing/2014/main" id="{96C8227F-728F-4FCA-A97B-3F59E3FABA4B}"/>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6">
                <a:extLst>
                  <a:ext uri="{FF2B5EF4-FFF2-40B4-BE49-F238E27FC236}">
                    <a16:creationId xmlns="" xmlns:a16="http://schemas.microsoft.com/office/drawing/2014/main" id="{94DF3273-0CF2-496B-AD48-CA5946BA8B8C}"/>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5" name="圆角矩形 97">
                <a:extLst>
                  <a:ext uri="{FF2B5EF4-FFF2-40B4-BE49-F238E27FC236}">
                    <a16:creationId xmlns="" xmlns:a16="http://schemas.microsoft.com/office/drawing/2014/main" id="{86A23EDD-95AF-4C32-A392-2914AA3FD3FC}"/>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6" name="圆角矩形 98">
                <a:extLst>
                  <a:ext uri="{FF2B5EF4-FFF2-40B4-BE49-F238E27FC236}">
                    <a16:creationId xmlns="" xmlns:a16="http://schemas.microsoft.com/office/drawing/2014/main" id="{E79F8CC5-FD90-4AE7-AB02-E0FC2799BDA3}"/>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7" name="圆角矩形 94">
                <a:extLst>
                  <a:ext uri="{FF2B5EF4-FFF2-40B4-BE49-F238E27FC236}">
                    <a16:creationId xmlns="" xmlns:a16="http://schemas.microsoft.com/office/drawing/2014/main" id="{B54DED6C-D914-4B42-827D-C9FD467942A5}"/>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42" name="圆角矩形 100">
              <a:extLst>
                <a:ext uri="{FF2B5EF4-FFF2-40B4-BE49-F238E27FC236}">
                  <a16:creationId xmlns="" xmlns:a16="http://schemas.microsoft.com/office/drawing/2014/main" id="{D2C42CF3-E5BE-4347-86A4-19E657D3C683}"/>
                </a:ext>
              </a:extLst>
            </p:cNvPr>
            <p:cNvSpPr/>
            <p:nvPr/>
          </p:nvSpPr>
          <p:spPr>
            <a:xfrm rot="10800000" flipV="1">
              <a:off x="11457519" y="249443"/>
              <a:ext cx="484287"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3</a:t>
              </a:r>
              <a:endParaRPr lang="zh-CN" altLang="en-US" b="1" dirty="0"/>
            </a:p>
          </p:txBody>
        </p:sp>
      </p:grpSp>
      <p:pic>
        <p:nvPicPr>
          <p:cNvPr id="27" name="NASA THEMIS All-Sky-Imagers (ASI) see the big picture of the Sun-Earth connec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1461998"/>
            <a:ext cx="4948321" cy="2783431"/>
          </a:xfrm>
          <a:prstGeom prst="rect">
            <a:avLst/>
          </a:prstGeom>
        </p:spPr>
      </p:pic>
      <p:pic>
        <p:nvPicPr>
          <p:cNvPr id="28" name="THEMIS all-sky imagers capture auroral storm on Dec. 15, 2015 (Nature Physics)">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4948322" y="1461998"/>
            <a:ext cx="4948322" cy="2783431"/>
          </a:xfrm>
          <a:prstGeom prst="rect">
            <a:avLst/>
          </a:prstGeom>
        </p:spPr>
      </p:pic>
    </p:spTree>
    <p:extLst>
      <p:ext uri="{BB962C8B-B14F-4D97-AF65-F5344CB8AC3E}">
        <p14:creationId xmlns:p14="http://schemas.microsoft.com/office/powerpoint/2010/main" val="295007209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7"/>
                                        </p:tgtEl>
                                      </p:cBhvr>
                                    </p:cmd>
                                  </p:childTnLst>
                                </p:cTn>
                              </p:par>
                            </p:childTnLst>
                          </p:cTn>
                        </p:par>
                      </p:childTnLst>
                    </p:cTn>
                  </p:par>
                </p:childTnLst>
              </p:cTn>
              <p:nextCondLst>
                <p:cond evt="onClick" delay="0">
                  <p:tgtEl>
                    <p:spTgt spid="27"/>
                  </p:tgtEl>
                </p:cond>
              </p:nextCondLst>
            </p:seq>
            <p:video>
              <p:cMediaNode vol="80000">
                <p:cTn id="7" fill="hold" display="0">
                  <p:stCondLst>
                    <p:cond delay="indefinite"/>
                  </p:stCondLst>
                </p:cTn>
                <p:tgtEl>
                  <p:spTgt spid="27"/>
                </p:tgtEl>
              </p:cMediaNode>
            </p:video>
            <p:seq concurrent="1" nextAc="seek">
              <p:cTn id="8" restart="whenNotActive" fill="hold" evtFilter="cancelBubble" nodeType="interactiveSeq">
                <p:stCondLst>
                  <p:cond evt="onClick" delay="0">
                    <p:tgtEl>
                      <p:spTgt spid="2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8"/>
                                        </p:tgtEl>
                                      </p:cBhvr>
                                    </p:cmd>
                                  </p:childTnLst>
                                </p:cTn>
                              </p:par>
                            </p:childTnLst>
                          </p:cTn>
                        </p:par>
                      </p:childTnLst>
                    </p:cTn>
                  </p:par>
                </p:childTnLst>
              </p:cTn>
              <p:nextCondLst>
                <p:cond evt="onClick" delay="0">
                  <p:tgtEl>
                    <p:spTgt spid="28"/>
                  </p:tgtEl>
                </p:cond>
              </p:nextCondLst>
            </p:seq>
            <p:video>
              <p:cMediaNode vol="80000">
                <p:cTn id="13" fill="hold" display="0">
                  <p:stCondLst>
                    <p:cond delay="indefinite"/>
                  </p:stCondLst>
                </p:cTn>
                <p:tgtEl>
                  <p:spTgt spid="28"/>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 xmlns:a16="http://schemas.microsoft.com/office/drawing/2014/main" id="{3ED25BB8-C5CC-4B43-8585-D2666532392D}"/>
              </a:ext>
            </a:extLst>
          </p:cNvPr>
          <p:cNvGrpSpPr/>
          <p:nvPr/>
        </p:nvGrpSpPr>
        <p:grpSpPr>
          <a:xfrm>
            <a:off x="-254000" y="201683"/>
            <a:ext cx="898070" cy="523220"/>
            <a:chOff x="-254000" y="201683"/>
            <a:chExt cx="898070" cy="523220"/>
          </a:xfrm>
          <a:solidFill>
            <a:srgbClr val="C00000"/>
          </a:solidFill>
        </p:grpSpPr>
        <p:sp>
          <p:nvSpPr>
            <p:cNvPr id="26" name="圆角矩形 4">
              <a:extLst>
                <a:ext uri="{FF2B5EF4-FFF2-40B4-BE49-F238E27FC236}">
                  <a16:creationId xmlns="" xmlns:a16="http://schemas.microsoft.com/office/drawing/2014/main" id="{ACBE989F-DEB0-4AE8-BDBF-50F253613589}"/>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 xmlns:a16="http://schemas.microsoft.com/office/drawing/2014/main" id="{DF22239A-AE01-483F-A9E9-20F8D5607297}"/>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2</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 xmlns:a16="http://schemas.microsoft.com/office/drawing/2014/main" id="{440775EE-91BE-494F-AD68-AB3FA0DB31DD}"/>
              </a:ext>
            </a:extLst>
          </p:cNvPr>
          <p:cNvGrpSpPr/>
          <p:nvPr/>
        </p:nvGrpSpPr>
        <p:grpSpPr>
          <a:xfrm>
            <a:off x="963776" y="217491"/>
            <a:ext cx="11717121" cy="619463"/>
            <a:chOff x="2584397" y="217491"/>
            <a:chExt cx="10096500" cy="439541"/>
          </a:xfrm>
          <a:solidFill>
            <a:srgbClr val="C00000"/>
          </a:solidFill>
        </p:grpSpPr>
        <p:sp>
          <p:nvSpPr>
            <p:cNvPr id="29" name="圆角矩形 3">
              <a:extLst>
                <a:ext uri="{FF2B5EF4-FFF2-40B4-BE49-F238E27FC236}">
                  <a16:creationId xmlns="" xmlns:a16="http://schemas.microsoft.com/office/drawing/2014/main" id="{4D3AF1CD-0751-430F-847D-3F89794336E0}"/>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7">
              <a:extLst>
                <a:ext uri="{FF2B5EF4-FFF2-40B4-BE49-F238E27FC236}">
                  <a16:creationId xmlns="" xmlns:a16="http://schemas.microsoft.com/office/drawing/2014/main" id="{B524578D-2AAB-49AB-A18A-CE2827244859}"/>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 xmlns:a16="http://schemas.microsoft.com/office/drawing/2014/main" id="{B91F73A4-09F1-45A2-A270-E64996C0DC1F}"/>
                </a:ext>
              </a:extLst>
            </p:cNvPr>
            <p:cNvSpPr/>
            <p:nvPr/>
          </p:nvSpPr>
          <p:spPr>
            <a:xfrm>
              <a:off x="2597097" y="262576"/>
              <a:ext cx="2541839" cy="262057"/>
            </a:xfrm>
            <a:prstGeom prst="rect">
              <a:avLst/>
            </a:prstGeom>
            <a:noFill/>
          </p:spPr>
          <p:txBody>
            <a:bodyPr wrap="none" lIns="91436" tIns="45718" rIns="91436" bIns="45718">
              <a:spAutoFit/>
            </a:bodyPr>
            <a:lstStyle/>
            <a:p>
              <a:r>
                <a:rPr lang="en-US" altLang="zh-CN" b="1" dirty="0" smtClean="0">
                  <a:solidFill>
                    <a:schemeClr val="bg1"/>
                  </a:solidFill>
                  <a:latin typeface="微软雅黑" panose="020B0503020204020204" pitchFamily="34" charset="-122"/>
                  <a:ea typeface="微软雅黑" panose="020B0503020204020204" pitchFamily="34" charset="-122"/>
                </a:rPr>
                <a:t>THEMIS</a:t>
              </a:r>
              <a:r>
                <a:rPr lang="zh-CN" altLang="en-US" b="1" dirty="0" smtClean="0">
                  <a:solidFill>
                    <a:schemeClr val="bg1"/>
                  </a:solidFill>
                  <a:latin typeface="微软雅黑" panose="020B0503020204020204" pitchFamily="34" charset="-122"/>
                  <a:ea typeface="微软雅黑" panose="020B0503020204020204" pitchFamily="34" charset="-122"/>
                </a:rPr>
                <a:t>上的相机各项指标</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grpSp>
      <p:grpSp>
        <p:nvGrpSpPr>
          <p:cNvPr id="33" name="组合 32">
            <a:extLst>
              <a:ext uri="{FF2B5EF4-FFF2-40B4-BE49-F238E27FC236}">
                <a16:creationId xmlns="" xmlns:a16="http://schemas.microsoft.com/office/drawing/2014/main" id="{0FAE51E6-E318-435E-A024-468FC4BC2735}"/>
              </a:ext>
            </a:extLst>
          </p:cNvPr>
          <p:cNvGrpSpPr/>
          <p:nvPr/>
        </p:nvGrpSpPr>
        <p:grpSpPr>
          <a:xfrm>
            <a:off x="1" y="989160"/>
            <a:ext cx="2901244" cy="475526"/>
            <a:chOff x="753087" y="5539965"/>
            <a:chExt cx="6371741" cy="506582"/>
          </a:xfrm>
        </p:grpSpPr>
        <p:sp>
          <p:nvSpPr>
            <p:cNvPr id="34" name="同侧圆角矩形 2">
              <a:extLst>
                <a:ext uri="{FF2B5EF4-FFF2-40B4-BE49-F238E27FC236}">
                  <a16:creationId xmlns="" xmlns:a16="http://schemas.microsoft.com/office/drawing/2014/main" id="{7B82A15D-263C-4252-8B71-E3BAFF6DA3F9}"/>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5" name="文本框 34">
              <a:extLst>
                <a:ext uri="{FF2B5EF4-FFF2-40B4-BE49-F238E27FC236}">
                  <a16:creationId xmlns="" xmlns:a16="http://schemas.microsoft.com/office/drawing/2014/main" id="{A9C2D666-C781-4FDF-A8E4-DDCE609ADA13}"/>
                </a:ext>
              </a:extLst>
            </p:cNvPr>
            <p:cNvSpPr txBox="1"/>
            <p:nvPr/>
          </p:nvSpPr>
          <p:spPr>
            <a:xfrm>
              <a:off x="753087" y="5554731"/>
              <a:ext cx="6371741" cy="491816"/>
            </a:xfrm>
            <a:prstGeom prst="rect">
              <a:avLst/>
            </a:prstGeom>
            <a:noFill/>
          </p:spPr>
          <p:txBody>
            <a:bodyPr wrap="square" rtlCol="0">
              <a:spAutoFit/>
            </a:bodyPr>
            <a:lstStyle/>
            <a:p>
              <a:endParaRPr lang="en-US" altLang="zh-CN" sz="2400" dirty="0">
                <a:solidFill>
                  <a:schemeClr val="bg1"/>
                </a:solidFill>
                <a:latin typeface="+mn-ea"/>
              </a:endParaRPr>
            </a:p>
          </p:txBody>
        </p:sp>
      </p:grpSp>
      <p:grpSp>
        <p:nvGrpSpPr>
          <p:cNvPr id="36" name="组 2">
            <a:extLst>
              <a:ext uri="{FF2B5EF4-FFF2-40B4-BE49-F238E27FC236}">
                <a16:creationId xmlns="" xmlns:a16="http://schemas.microsoft.com/office/drawing/2014/main" id="{E5072327-962F-4A8A-9DC9-03C52A86DC3C}"/>
              </a:ext>
            </a:extLst>
          </p:cNvPr>
          <p:cNvGrpSpPr/>
          <p:nvPr/>
        </p:nvGrpSpPr>
        <p:grpSpPr>
          <a:xfrm>
            <a:off x="11681940" y="6498341"/>
            <a:ext cx="526964" cy="352359"/>
            <a:chOff x="11457519" y="249443"/>
            <a:chExt cx="734478" cy="491115"/>
          </a:xfrm>
        </p:grpSpPr>
        <p:grpSp>
          <p:nvGrpSpPr>
            <p:cNvPr id="3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4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0"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2"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9" name="圆角矩形 100">
              <a:extLst>
                <a:ext uri="{FF2B5EF4-FFF2-40B4-BE49-F238E27FC236}">
                  <a16:creationId xmlns="" xmlns:a16="http://schemas.microsoft.com/office/drawing/2014/main" id="{E3078E80-48FB-4ACC-BC40-7DD52782BA47}"/>
                </a:ext>
              </a:extLst>
            </p:cNvPr>
            <p:cNvSpPr/>
            <p:nvPr/>
          </p:nvSpPr>
          <p:spPr>
            <a:xfrm rot="10800000" flipV="1">
              <a:off x="11457519" y="249443"/>
              <a:ext cx="484287"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4</a:t>
              </a:r>
              <a:endParaRPr lang="zh-CN" altLang="en-US" b="1" dirty="0"/>
            </a:p>
          </p:txBody>
        </p:sp>
      </p:grpSp>
      <p:sp>
        <p:nvSpPr>
          <p:cNvPr id="22" name="文本框 21">
            <a:extLst>
              <a:ext uri="{FF2B5EF4-FFF2-40B4-BE49-F238E27FC236}">
                <a16:creationId xmlns="" xmlns:a16="http://schemas.microsoft.com/office/drawing/2014/main" id="{275F271B-B562-44B4-9414-262CCFD66004}"/>
              </a:ext>
            </a:extLst>
          </p:cNvPr>
          <p:cNvSpPr txBox="1"/>
          <p:nvPr/>
        </p:nvSpPr>
        <p:spPr>
          <a:xfrm>
            <a:off x="0" y="1003021"/>
            <a:ext cx="3052152"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结构图</a:t>
            </a:r>
            <a:endParaRPr lang="en-US" altLang="zh-CN" sz="2000" dirty="0">
              <a:solidFill>
                <a:schemeClr val="bg1"/>
              </a:solidFill>
              <a:latin typeface="微软雅黑" panose="020B0503020204020204" pitchFamily="34" charset="-122"/>
              <a:ea typeface="微软雅黑" panose="020B0503020204020204" pitchFamily="34" charset="-122"/>
            </a:endParaRPr>
          </a:p>
        </p:txBody>
      </p:sp>
      <p:pic>
        <p:nvPicPr>
          <p:cNvPr id="32" name="图片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475856"/>
            <a:ext cx="4075236" cy="5382143"/>
          </a:xfrm>
          <a:prstGeom prst="rect">
            <a:avLst/>
          </a:prstGeom>
        </p:spPr>
      </p:pic>
      <p:sp>
        <p:nvSpPr>
          <p:cNvPr id="37" name="矩形 36"/>
          <p:cNvSpPr/>
          <p:nvPr/>
        </p:nvSpPr>
        <p:spPr>
          <a:xfrm>
            <a:off x="4244099" y="989160"/>
            <a:ext cx="7268979" cy="3046988"/>
          </a:xfrm>
          <a:prstGeom prst="rect">
            <a:avLst/>
          </a:prstGeom>
        </p:spPr>
        <p:txBody>
          <a:bodyPr wrap="square">
            <a:spAutoFit/>
          </a:bodyPr>
          <a:lstStyle/>
          <a:p>
            <a:r>
              <a:rPr lang="en-US" altLang="zh-CN" sz="1600" dirty="0">
                <a:latin typeface="Times New Roman" panose="02020603050405020304" pitchFamily="18" charset="0"/>
              </a:rPr>
              <a:t>The camera is </a:t>
            </a:r>
            <a:r>
              <a:rPr lang="en-US" altLang="zh-CN" sz="1600" dirty="0" smtClean="0">
                <a:latin typeface="Times New Roman" panose="02020603050405020304" pitchFamily="18" charset="0"/>
              </a:rPr>
              <a:t>under the </a:t>
            </a:r>
            <a:r>
              <a:rPr lang="en-US" altLang="zh-CN" sz="1600" dirty="0">
                <a:solidFill>
                  <a:srgbClr val="FF0000"/>
                </a:solidFill>
                <a:latin typeface="Times New Roman" panose="02020603050405020304" pitchFamily="18" charset="0"/>
              </a:rPr>
              <a:t>dome (1)</a:t>
            </a:r>
            <a:r>
              <a:rPr lang="en-US" altLang="zh-CN" sz="1600" dirty="0">
                <a:latin typeface="Times New Roman" panose="02020603050405020304" pitchFamily="18" charset="0"/>
              </a:rPr>
              <a:t> in a hermetically sealed aluminum chamber with internal thermal </a:t>
            </a:r>
            <a:r>
              <a:rPr lang="en-US" altLang="zh-CN" sz="1600" dirty="0" smtClean="0">
                <a:latin typeface="Times New Roman" panose="02020603050405020304" pitchFamily="18" charset="0"/>
              </a:rPr>
              <a:t>insulation . The </a:t>
            </a:r>
            <a:r>
              <a:rPr lang="en-US" altLang="zh-CN" sz="1600" dirty="0">
                <a:latin typeface="Times New Roman" panose="02020603050405020304" pitchFamily="18" charset="0"/>
              </a:rPr>
              <a:t>Peleng </a:t>
            </a:r>
            <a:r>
              <a:rPr lang="en-US" altLang="zh-CN" sz="1600" dirty="0">
                <a:solidFill>
                  <a:srgbClr val="FF0000"/>
                </a:solidFill>
                <a:latin typeface="Times New Roman" panose="02020603050405020304" pitchFamily="18" charset="0"/>
              </a:rPr>
              <a:t>fish eye lens (2) </a:t>
            </a:r>
            <a:r>
              <a:rPr lang="en-US" altLang="zh-CN" sz="1600" dirty="0">
                <a:latin typeface="Times New Roman" panose="02020603050405020304" pitchFamily="18" charset="0"/>
              </a:rPr>
              <a:t>is followed by a simple condenser lens, which also serves </a:t>
            </a:r>
            <a:r>
              <a:rPr lang="en-US" altLang="zh-CN" sz="1600" dirty="0" smtClean="0">
                <a:latin typeface="Times New Roman" panose="02020603050405020304" pitchFamily="18" charset="0"/>
              </a:rPr>
              <a:t>as a </a:t>
            </a:r>
            <a:r>
              <a:rPr lang="en-US" altLang="zh-CN" sz="1600" dirty="0">
                <a:solidFill>
                  <a:srgbClr val="FF0000"/>
                </a:solidFill>
                <a:latin typeface="Times New Roman" panose="02020603050405020304" pitchFamily="18" charset="0"/>
              </a:rPr>
              <a:t>telecentric lens (3) </a:t>
            </a:r>
            <a:r>
              <a:rPr lang="en-US" altLang="zh-CN" sz="1600" dirty="0">
                <a:latin typeface="Times New Roman" panose="02020603050405020304" pitchFamily="18" charset="0"/>
              </a:rPr>
              <a:t>ensuring that the rays coming from the Peleng lens exit pupil are </a:t>
            </a:r>
            <a:r>
              <a:rPr lang="en-US" altLang="zh-CN" sz="1600" dirty="0" smtClean="0">
                <a:latin typeface="Times New Roman" panose="02020603050405020304" pitchFamily="18" charset="0"/>
              </a:rPr>
              <a:t>approximately </a:t>
            </a:r>
            <a:r>
              <a:rPr lang="en-US" altLang="zh-CN" sz="1600" dirty="0">
                <a:latin typeface="Times New Roman" panose="02020603050405020304" pitchFamily="18" charset="0"/>
              </a:rPr>
              <a:t>parallel with the optic axis while passing through the filter. This lens moves </a:t>
            </a:r>
            <a:r>
              <a:rPr lang="en-US" altLang="zh-CN" sz="1600" dirty="0" smtClean="0">
                <a:latin typeface="Times New Roman" panose="02020603050405020304" pitchFamily="18" charset="0"/>
              </a:rPr>
              <a:t>the apparent </a:t>
            </a:r>
            <a:r>
              <a:rPr lang="en-US" altLang="zh-CN" sz="1600" dirty="0">
                <a:latin typeface="Times New Roman" panose="02020603050405020304" pitchFamily="18" charset="0"/>
              </a:rPr>
              <a:t>center of the Peleng lens exit pupil far away to “infinity,” hence the name “</a:t>
            </a:r>
            <a:r>
              <a:rPr lang="en-US" altLang="zh-CN" sz="1600" dirty="0" smtClean="0">
                <a:latin typeface="Times New Roman" panose="02020603050405020304" pitchFamily="18" charset="0"/>
              </a:rPr>
              <a:t>telecentric</a:t>
            </a:r>
            <a:r>
              <a:rPr lang="en-US" altLang="zh-CN" sz="1600" dirty="0">
                <a:latin typeface="Times New Roman" panose="02020603050405020304" pitchFamily="18" charset="0"/>
              </a:rPr>
              <a:t>.” </a:t>
            </a:r>
            <a:r>
              <a:rPr lang="en-US" altLang="zh-CN" sz="1600" dirty="0">
                <a:solidFill>
                  <a:srgbClr val="FF0000"/>
                </a:solidFill>
                <a:latin typeface="Times New Roman" panose="02020603050405020304" pitchFamily="18" charset="0"/>
              </a:rPr>
              <a:t>An intermediate image (5)</a:t>
            </a:r>
            <a:r>
              <a:rPr lang="en-US" altLang="zh-CN" sz="1600" dirty="0">
                <a:latin typeface="Times New Roman" panose="02020603050405020304" pitchFamily="18" charset="0"/>
              </a:rPr>
              <a:t> is formed near the filter. Another simple </a:t>
            </a:r>
            <a:r>
              <a:rPr lang="en-US" altLang="zh-CN" sz="1600" dirty="0">
                <a:solidFill>
                  <a:srgbClr val="FF0000"/>
                </a:solidFill>
                <a:latin typeface="Times New Roman" panose="02020603050405020304" pitchFamily="18" charset="0"/>
              </a:rPr>
              <a:t>field lens (6)</a:t>
            </a:r>
            <a:r>
              <a:rPr lang="en-US" altLang="zh-CN" sz="1600" dirty="0">
                <a:latin typeface="Times New Roman" panose="02020603050405020304" pitchFamily="18" charset="0"/>
              </a:rPr>
              <a:t> </a:t>
            </a:r>
            <a:r>
              <a:rPr lang="en-US" altLang="zh-CN" sz="1600" dirty="0" smtClean="0">
                <a:latin typeface="Times New Roman" panose="02020603050405020304" pitchFamily="18" charset="0"/>
              </a:rPr>
              <a:t>directs all </a:t>
            </a:r>
            <a:r>
              <a:rPr lang="en-US" altLang="zh-CN" sz="1600" dirty="0">
                <a:latin typeface="Times New Roman" panose="02020603050405020304" pitchFamily="18" charset="0"/>
              </a:rPr>
              <a:t>the rays into the entrance pupil of </a:t>
            </a:r>
            <a:r>
              <a:rPr lang="en-US" altLang="zh-CN" sz="1600" dirty="0" smtClean="0">
                <a:latin typeface="Times New Roman" panose="02020603050405020304" pitchFamily="18" charset="0"/>
              </a:rPr>
              <a:t>the </a:t>
            </a:r>
            <a:r>
              <a:rPr lang="en-US" altLang="zh-CN" sz="1600" dirty="0" smtClean="0">
                <a:solidFill>
                  <a:srgbClr val="FF0000"/>
                </a:solidFill>
                <a:latin typeface="Times New Roman" panose="02020603050405020304" pitchFamily="18" charset="0"/>
              </a:rPr>
              <a:t>F/0.95 re-imaging lens (7)</a:t>
            </a:r>
            <a:r>
              <a:rPr lang="en-US" altLang="zh-CN" sz="1600" dirty="0" smtClean="0">
                <a:latin typeface="Times New Roman" panose="02020603050405020304" pitchFamily="18" charset="0"/>
              </a:rPr>
              <a:t>.</a:t>
            </a:r>
            <a:r>
              <a:rPr lang="en-US" altLang="zh-CN" sz="1600" dirty="0" smtClean="0">
                <a:solidFill>
                  <a:srgbClr val="FF0000"/>
                </a:solidFill>
                <a:latin typeface="Times New Roman" panose="02020603050405020304" pitchFamily="18" charset="0"/>
              </a:rPr>
              <a:t> </a:t>
            </a:r>
            <a:r>
              <a:rPr lang="en-US" altLang="zh-CN" sz="1600" dirty="0" smtClean="0">
                <a:latin typeface="Times New Roman" panose="02020603050405020304" pitchFamily="18" charset="0"/>
              </a:rPr>
              <a:t>There </a:t>
            </a:r>
            <a:r>
              <a:rPr lang="en-US" altLang="zh-CN" sz="1600" dirty="0">
                <a:latin typeface="Times New Roman" panose="02020603050405020304" pitchFamily="18" charset="0"/>
              </a:rPr>
              <a:t>is a 2-dioptercloseup lens (not shown) in front of the </a:t>
            </a:r>
            <a:r>
              <a:rPr lang="en-US" altLang="zh-CN" sz="1600" dirty="0" smtClean="0">
                <a:latin typeface="Times New Roman" panose="02020603050405020304" pitchFamily="18" charset="0"/>
              </a:rPr>
              <a:t>re-imaging </a:t>
            </a:r>
            <a:r>
              <a:rPr lang="en-US" altLang="zh-CN" sz="1600" dirty="0">
                <a:latin typeface="Times New Roman" panose="02020603050405020304" pitchFamily="18" charset="0"/>
              </a:rPr>
              <a:t>lens (7) so that the lens operates </a:t>
            </a:r>
            <a:r>
              <a:rPr lang="en-US" altLang="zh-CN" sz="1600" dirty="0" smtClean="0">
                <a:latin typeface="Times New Roman" panose="02020603050405020304" pitchFamily="18" charset="0"/>
              </a:rPr>
              <a:t>nearer to </a:t>
            </a:r>
            <a:r>
              <a:rPr lang="en-US" altLang="zh-CN" sz="1600" dirty="0">
                <a:latin typeface="Times New Roman" panose="02020603050405020304" pitchFamily="18" charset="0"/>
              </a:rPr>
              <a:t>infinity conjugate to where its operation was optimized. </a:t>
            </a:r>
            <a:r>
              <a:rPr lang="en-US" altLang="zh-CN" sz="1600" dirty="0">
                <a:solidFill>
                  <a:srgbClr val="FF0000"/>
                </a:solidFill>
                <a:latin typeface="Times New Roman" panose="02020603050405020304" pitchFamily="18" charset="0"/>
              </a:rPr>
              <a:t>The CCD camera </a:t>
            </a:r>
            <a:r>
              <a:rPr lang="en-US" altLang="zh-CN" sz="1600" dirty="0">
                <a:latin typeface="Times New Roman" panose="02020603050405020304" pitchFamily="18" charset="0"/>
              </a:rPr>
              <a:t>is a </a:t>
            </a:r>
            <a:r>
              <a:rPr lang="en-US" altLang="zh-CN" sz="1600" dirty="0" smtClean="0">
                <a:latin typeface="Times New Roman" panose="02020603050405020304" pitchFamily="18" charset="0"/>
              </a:rPr>
              <a:t>Starlight </a:t>
            </a:r>
            <a:r>
              <a:rPr lang="en-US" altLang="zh-CN" sz="1600" dirty="0">
                <a:latin typeface="Times New Roman" panose="02020603050405020304" pitchFamily="18" charset="0"/>
                <a:cs typeface="Times New Roman" panose="02020603050405020304" pitchFamily="18" charset="0"/>
              </a:rPr>
              <a:t>Express camera containing a Sony black and white CCD, with a USB output connection </a:t>
            </a:r>
            <a:r>
              <a:rPr lang="en-US" altLang="zh-CN" sz="1600" dirty="0" smtClean="0">
                <a:latin typeface="Times New Roman" panose="02020603050405020304" pitchFamily="18" charset="0"/>
                <a:cs typeface="Times New Roman" panose="02020603050405020304" pitchFamily="18" charset="0"/>
              </a:rPr>
              <a:t>to the </a:t>
            </a:r>
            <a:r>
              <a:rPr lang="en-US" altLang="zh-CN" sz="1600" dirty="0">
                <a:latin typeface="Times New Roman" panose="02020603050405020304" pitchFamily="18" charset="0"/>
                <a:cs typeface="Times New Roman" panose="02020603050405020304" pitchFamily="18" charset="0"/>
              </a:rPr>
              <a:t>computer.</a:t>
            </a:r>
            <a:endParaRPr lang="zh-CN" altLang="en-US" sz="1600" dirty="0">
              <a:latin typeface="Times New Roman" panose="02020603050405020304" pitchFamily="18" charset="0"/>
              <a:cs typeface="Times New Roman" panose="02020603050405020304" pitchFamily="18" charset="0"/>
            </a:endParaRPr>
          </a:p>
        </p:txBody>
      </p:sp>
      <p:cxnSp>
        <p:nvCxnSpPr>
          <p:cNvPr id="3" name="直接箭头连接符 2"/>
          <p:cNvCxnSpPr/>
          <p:nvPr/>
        </p:nvCxnSpPr>
        <p:spPr>
          <a:xfrm flipV="1">
            <a:off x="1940767" y="1403131"/>
            <a:ext cx="2233164" cy="2633017"/>
          </a:xfrm>
          <a:prstGeom prst="straightConnector1">
            <a:avLst/>
          </a:prstGeom>
          <a:ln w="381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40" name="矩形 39"/>
          <p:cNvSpPr/>
          <p:nvPr/>
        </p:nvSpPr>
        <p:spPr>
          <a:xfrm>
            <a:off x="4244099" y="4279897"/>
            <a:ext cx="7964804" cy="2062103"/>
          </a:xfrm>
          <a:prstGeom prst="rect">
            <a:avLst/>
          </a:prstGeom>
        </p:spPr>
        <p:txBody>
          <a:bodyPr wrap="square">
            <a:spAutoFit/>
          </a:bodyPr>
          <a:lstStyle/>
          <a:p>
            <a:r>
              <a:rPr lang="en-US" altLang="zh-CN" sz="1600" dirty="0" smtClean="0">
                <a:latin typeface="Times New Roman" panose="02020603050405020304" pitchFamily="18" charset="0"/>
              </a:rPr>
              <a:t>These </a:t>
            </a:r>
            <a:r>
              <a:rPr lang="en-US" altLang="zh-CN" sz="1600" dirty="0">
                <a:latin typeface="Times New Roman" panose="02020603050405020304" pitchFamily="18" charset="0"/>
              </a:rPr>
              <a:t>lenses were available </a:t>
            </a:r>
            <a:r>
              <a:rPr lang="en-US" altLang="zh-CN" sz="1600" dirty="0" smtClean="0">
                <a:latin typeface="Times New Roman" panose="02020603050405020304" pitchFamily="18" charset="0"/>
              </a:rPr>
              <a:t>with </a:t>
            </a:r>
            <a:r>
              <a:rPr lang="en-US" altLang="zh-CN" sz="1600" dirty="0" smtClean="0">
                <a:solidFill>
                  <a:srgbClr val="FF0000"/>
                </a:solidFill>
                <a:latin typeface="Times New Roman" panose="02020603050405020304" pitchFamily="18" charset="0"/>
              </a:rPr>
              <a:t>moderate </a:t>
            </a:r>
            <a:r>
              <a:rPr lang="en-US" altLang="zh-CN" sz="1600" dirty="0">
                <a:solidFill>
                  <a:srgbClr val="FF0000"/>
                </a:solidFill>
                <a:latin typeface="Times New Roman" panose="02020603050405020304" pitchFamily="18" charset="0"/>
              </a:rPr>
              <a:t>speeds (F/3.5) </a:t>
            </a:r>
            <a:r>
              <a:rPr lang="en-US" altLang="zh-CN" sz="1600" dirty="0">
                <a:latin typeface="Times New Roman" panose="02020603050405020304" pitchFamily="18" charset="0"/>
              </a:rPr>
              <a:t>and could be obtained readily. The design permits attachment </a:t>
            </a:r>
            <a:r>
              <a:rPr lang="en-US" altLang="zh-CN" sz="1600" dirty="0" smtClean="0">
                <a:latin typeface="Times New Roman" panose="02020603050405020304" pitchFamily="18" charset="0"/>
              </a:rPr>
              <a:t>of such </a:t>
            </a:r>
            <a:r>
              <a:rPr lang="en-US" altLang="zh-CN" sz="1600" dirty="0">
                <a:latin typeface="Times New Roman" panose="02020603050405020304" pitchFamily="18" charset="0"/>
              </a:rPr>
              <a:t>lenses to a wide range of different size CCD cameras with inexpensive coupling op-tics. </a:t>
            </a:r>
            <a:r>
              <a:rPr lang="en-US" altLang="zh-CN" sz="1600" dirty="0">
                <a:solidFill>
                  <a:srgbClr val="FF0000"/>
                </a:solidFill>
                <a:latin typeface="Times New Roman" panose="02020603050405020304" pitchFamily="18" charset="0"/>
              </a:rPr>
              <a:t>The </a:t>
            </a:r>
            <a:r>
              <a:rPr lang="en-US" altLang="zh-CN" sz="1600" dirty="0" smtClean="0">
                <a:solidFill>
                  <a:srgbClr val="FF0000"/>
                </a:solidFill>
                <a:latin typeface="Times New Roman" panose="02020603050405020304" pitchFamily="18" charset="0"/>
              </a:rPr>
              <a:t>Peleng F/3.5 </a:t>
            </a:r>
            <a:r>
              <a:rPr lang="en-US" altLang="zh-CN" sz="1600" dirty="0">
                <a:solidFill>
                  <a:srgbClr val="FF0000"/>
                </a:solidFill>
                <a:latin typeface="Times New Roman" panose="02020603050405020304" pitchFamily="18" charset="0"/>
              </a:rPr>
              <a:t>8 mm focal length lens </a:t>
            </a:r>
            <a:r>
              <a:rPr lang="en-US" altLang="zh-CN" sz="1600" dirty="0">
                <a:latin typeface="Times New Roman" panose="02020603050405020304" pitchFamily="18" charset="0"/>
              </a:rPr>
              <a:t>was selected. Its large format image was de-magnified and projected on the CCD by the combination of a </a:t>
            </a:r>
            <a:r>
              <a:rPr lang="en-US" altLang="zh-CN" sz="1600" dirty="0" smtClean="0">
                <a:latin typeface="Times New Roman" panose="02020603050405020304" pitchFamily="18" charset="0"/>
              </a:rPr>
              <a:t>close up </a:t>
            </a:r>
            <a:r>
              <a:rPr lang="en-US" altLang="zh-CN" sz="1600" dirty="0">
                <a:latin typeface="Times New Roman" panose="02020603050405020304" pitchFamily="18" charset="0"/>
              </a:rPr>
              <a:t>lens and a </a:t>
            </a:r>
            <a:r>
              <a:rPr lang="en-US" altLang="zh-CN" sz="1600" dirty="0" smtClean="0">
                <a:solidFill>
                  <a:srgbClr val="FF0000"/>
                </a:solidFill>
                <a:latin typeface="Times New Roman" panose="02020603050405020304" pitchFamily="18" charset="0"/>
              </a:rPr>
              <a:t>Canon F/0.95 </a:t>
            </a:r>
            <a:r>
              <a:rPr lang="en-US" altLang="zh-CN" sz="1600" dirty="0">
                <a:solidFill>
                  <a:srgbClr val="FF0000"/>
                </a:solidFill>
                <a:latin typeface="Times New Roman" panose="02020603050405020304" pitchFamily="18" charset="0"/>
              </a:rPr>
              <a:t>25 mm Soligor lens</a:t>
            </a:r>
            <a:r>
              <a:rPr lang="en-US" altLang="zh-CN" sz="1600" dirty="0">
                <a:latin typeface="Times New Roman" panose="02020603050405020304" pitchFamily="18" charset="0"/>
              </a:rPr>
              <a:t>. This arrangement resulted in an all-sky system that uses </a:t>
            </a:r>
            <a:r>
              <a:rPr lang="en-US" altLang="zh-CN" sz="1600" dirty="0" smtClean="0">
                <a:latin typeface="Times New Roman" panose="02020603050405020304" pitchFamily="18" charset="0"/>
              </a:rPr>
              <a:t>only inexpensive </a:t>
            </a:r>
            <a:r>
              <a:rPr lang="en-US" altLang="zh-CN" sz="1600" dirty="0">
                <a:latin typeface="Times New Roman" panose="02020603050405020304" pitchFamily="18" charset="0"/>
              </a:rPr>
              <a:t>mass-produced lenses, while having an </a:t>
            </a:r>
            <a:r>
              <a:rPr lang="en-US" altLang="zh-CN" sz="1600" dirty="0">
                <a:solidFill>
                  <a:srgbClr val="FF0000"/>
                </a:solidFill>
                <a:latin typeface="Times New Roman" panose="02020603050405020304" pitchFamily="18" charset="0"/>
              </a:rPr>
              <a:t>overall system speed </a:t>
            </a:r>
            <a:r>
              <a:rPr lang="en-US" altLang="zh-CN" sz="1600" dirty="0" smtClean="0">
                <a:solidFill>
                  <a:srgbClr val="FF0000"/>
                </a:solidFill>
                <a:latin typeface="Times New Roman" panose="02020603050405020304" pitchFamily="18" charset="0"/>
              </a:rPr>
              <a:t>of F/0.95</a:t>
            </a:r>
            <a:r>
              <a:rPr lang="en-US" altLang="zh-CN" sz="1600" dirty="0">
                <a:latin typeface="Times New Roman" panose="02020603050405020304" pitchFamily="18" charset="0"/>
              </a:rPr>
              <a:t>, </a:t>
            </a:r>
            <a:r>
              <a:rPr lang="en-US" altLang="zh-CN" sz="1600" dirty="0" smtClean="0">
                <a:latin typeface="Times New Roman" panose="02020603050405020304" pitchFamily="18" charset="0"/>
              </a:rPr>
              <a:t>coupled </a:t>
            </a:r>
            <a:r>
              <a:rPr lang="en-US" altLang="zh-CN" sz="1600" dirty="0">
                <a:latin typeface="Times New Roman" panose="02020603050405020304" pitchFamily="18" charset="0"/>
              </a:rPr>
              <a:t>with excellent resolution. Our estimates show that the camera should produce about 100electrons per pixel per kilo Rayleigh during the selected 1-second </a:t>
            </a:r>
            <a:r>
              <a:rPr lang="en-US" altLang="zh-CN" sz="1600" dirty="0" smtClean="0">
                <a:latin typeface="Times New Roman" panose="02020603050405020304" pitchFamily="18" charset="0"/>
              </a:rPr>
              <a:t>exposure.</a:t>
            </a:r>
            <a:endParaRPr lang="zh-CN" altLang="en-US" sz="1600" dirty="0"/>
          </a:p>
        </p:txBody>
      </p:sp>
    </p:spTree>
    <p:extLst>
      <p:ext uri="{BB962C8B-B14F-4D97-AF65-F5344CB8AC3E}">
        <p14:creationId xmlns:p14="http://schemas.microsoft.com/office/powerpoint/2010/main" val="41716530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 xmlns:a16="http://schemas.microsoft.com/office/drawing/2014/main" id="{3ED25BB8-C5CC-4B43-8585-D2666532392D}"/>
              </a:ext>
            </a:extLst>
          </p:cNvPr>
          <p:cNvGrpSpPr/>
          <p:nvPr/>
        </p:nvGrpSpPr>
        <p:grpSpPr>
          <a:xfrm>
            <a:off x="-254000" y="201683"/>
            <a:ext cx="898070" cy="523220"/>
            <a:chOff x="-254000" y="201683"/>
            <a:chExt cx="898070" cy="523220"/>
          </a:xfrm>
          <a:solidFill>
            <a:srgbClr val="C00000"/>
          </a:solidFill>
        </p:grpSpPr>
        <p:sp>
          <p:nvSpPr>
            <p:cNvPr id="26" name="圆角矩形 4">
              <a:extLst>
                <a:ext uri="{FF2B5EF4-FFF2-40B4-BE49-F238E27FC236}">
                  <a16:creationId xmlns="" xmlns:a16="http://schemas.microsoft.com/office/drawing/2014/main" id="{ACBE989F-DEB0-4AE8-BDBF-50F253613589}"/>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 xmlns:a16="http://schemas.microsoft.com/office/drawing/2014/main" id="{DF22239A-AE01-483F-A9E9-20F8D5607297}"/>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2</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 xmlns:a16="http://schemas.microsoft.com/office/drawing/2014/main" id="{440775EE-91BE-494F-AD68-AB3FA0DB31DD}"/>
              </a:ext>
            </a:extLst>
          </p:cNvPr>
          <p:cNvGrpSpPr/>
          <p:nvPr/>
        </p:nvGrpSpPr>
        <p:grpSpPr>
          <a:xfrm>
            <a:off x="963776" y="217491"/>
            <a:ext cx="11717121" cy="619463"/>
            <a:chOff x="2584397" y="217491"/>
            <a:chExt cx="10096500" cy="439541"/>
          </a:xfrm>
          <a:solidFill>
            <a:srgbClr val="C00000"/>
          </a:solidFill>
        </p:grpSpPr>
        <p:sp>
          <p:nvSpPr>
            <p:cNvPr id="29" name="圆角矩形 3">
              <a:extLst>
                <a:ext uri="{FF2B5EF4-FFF2-40B4-BE49-F238E27FC236}">
                  <a16:creationId xmlns="" xmlns:a16="http://schemas.microsoft.com/office/drawing/2014/main" id="{4D3AF1CD-0751-430F-847D-3F89794336E0}"/>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7">
              <a:extLst>
                <a:ext uri="{FF2B5EF4-FFF2-40B4-BE49-F238E27FC236}">
                  <a16:creationId xmlns="" xmlns:a16="http://schemas.microsoft.com/office/drawing/2014/main" id="{B524578D-2AAB-49AB-A18A-CE2827244859}"/>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 xmlns:a16="http://schemas.microsoft.com/office/drawing/2014/main" id="{B91F73A4-09F1-45A2-A270-E64996C0DC1F}"/>
                </a:ext>
              </a:extLst>
            </p:cNvPr>
            <p:cNvSpPr/>
            <p:nvPr/>
          </p:nvSpPr>
          <p:spPr>
            <a:xfrm>
              <a:off x="2597097" y="262576"/>
              <a:ext cx="2541839" cy="262057"/>
            </a:xfrm>
            <a:prstGeom prst="rect">
              <a:avLst/>
            </a:prstGeom>
            <a:noFill/>
          </p:spPr>
          <p:txBody>
            <a:bodyPr wrap="none" lIns="91436" tIns="45718" rIns="91436" bIns="45718">
              <a:spAutoFit/>
            </a:bodyPr>
            <a:lstStyle/>
            <a:p>
              <a:r>
                <a:rPr lang="en-US" altLang="zh-CN" b="1" dirty="0" smtClean="0">
                  <a:solidFill>
                    <a:schemeClr val="bg1"/>
                  </a:solidFill>
                  <a:latin typeface="微软雅黑" panose="020B0503020204020204" pitchFamily="34" charset="-122"/>
                  <a:ea typeface="微软雅黑" panose="020B0503020204020204" pitchFamily="34" charset="-122"/>
                </a:rPr>
                <a:t>THEMIS</a:t>
              </a:r>
              <a:r>
                <a:rPr lang="zh-CN" altLang="en-US" b="1" dirty="0" smtClean="0">
                  <a:solidFill>
                    <a:schemeClr val="bg1"/>
                  </a:solidFill>
                  <a:latin typeface="微软雅黑" panose="020B0503020204020204" pitchFamily="34" charset="-122"/>
                  <a:ea typeface="微软雅黑" panose="020B0503020204020204" pitchFamily="34" charset="-122"/>
                </a:rPr>
                <a:t>上的相机各项指标</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grpSp>
      <p:grpSp>
        <p:nvGrpSpPr>
          <p:cNvPr id="33" name="组合 32">
            <a:extLst>
              <a:ext uri="{FF2B5EF4-FFF2-40B4-BE49-F238E27FC236}">
                <a16:creationId xmlns="" xmlns:a16="http://schemas.microsoft.com/office/drawing/2014/main" id="{0FAE51E6-E318-435E-A024-468FC4BC2735}"/>
              </a:ext>
            </a:extLst>
          </p:cNvPr>
          <p:cNvGrpSpPr/>
          <p:nvPr/>
        </p:nvGrpSpPr>
        <p:grpSpPr>
          <a:xfrm>
            <a:off x="1" y="989160"/>
            <a:ext cx="2901244" cy="475526"/>
            <a:chOff x="753087" y="5539965"/>
            <a:chExt cx="6371741" cy="506582"/>
          </a:xfrm>
        </p:grpSpPr>
        <p:sp>
          <p:nvSpPr>
            <p:cNvPr id="34" name="同侧圆角矩形 2">
              <a:extLst>
                <a:ext uri="{FF2B5EF4-FFF2-40B4-BE49-F238E27FC236}">
                  <a16:creationId xmlns="" xmlns:a16="http://schemas.microsoft.com/office/drawing/2014/main" id="{7B82A15D-263C-4252-8B71-E3BAFF6DA3F9}"/>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5" name="文本框 34">
              <a:extLst>
                <a:ext uri="{FF2B5EF4-FFF2-40B4-BE49-F238E27FC236}">
                  <a16:creationId xmlns="" xmlns:a16="http://schemas.microsoft.com/office/drawing/2014/main" id="{A9C2D666-C781-4FDF-A8E4-DDCE609ADA13}"/>
                </a:ext>
              </a:extLst>
            </p:cNvPr>
            <p:cNvSpPr txBox="1"/>
            <p:nvPr/>
          </p:nvSpPr>
          <p:spPr>
            <a:xfrm>
              <a:off x="753087" y="5554731"/>
              <a:ext cx="6371741" cy="491816"/>
            </a:xfrm>
            <a:prstGeom prst="rect">
              <a:avLst/>
            </a:prstGeom>
            <a:noFill/>
          </p:spPr>
          <p:txBody>
            <a:bodyPr wrap="square" rtlCol="0">
              <a:spAutoFit/>
            </a:bodyPr>
            <a:lstStyle/>
            <a:p>
              <a:endParaRPr lang="en-US" altLang="zh-CN" sz="2400" dirty="0">
                <a:solidFill>
                  <a:schemeClr val="bg1"/>
                </a:solidFill>
                <a:latin typeface="+mn-ea"/>
              </a:endParaRPr>
            </a:p>
          </p:txBody>
        </p:sp>
      </p:grpSp>
      <p:grpSp>
        <p:nvGrpSpPr>
          <p:cNvPr id="36" name="组 2">
            <a:extLst>
              <a:ext uri="{FF2B5EF4-FFF2-40B4-BE49-F238E27FC236}">
                <a16:creationId xmlns="" xmlns:a16="http://schemas.microsoft.com/office/drawing/2014/main" id="{E5072327-962F-4A8A-9DC9-03C52A86DC3C}"/>
              </a:ext>
            </a:extLst>
          </p:cNvPr>
          <p:cNvGrpSpPr/>
          <p:nvPr/>
        </p:nvGrpSpPr>
        <p:grpSpPr>
          <a:xfrm>
            <a:off x="11681940" y="6498341"/>
            <a:ext cx="526964" cy="352359"/>
            <a:chOff x="11457519" y="249443"/>
            <a:chExt cx="734478" cy="491115"/>
          </a:xfrm>
        </p:grpSpPr>
        <p:grpSp>
          <p:nvGrpSpPr>
            <p:cNvPr id="3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4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0"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2"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9" name="圆角矩形 100">
              <a:extLst>
                <a:ext uri="{FF2B5EF4-FFF2-40B4-BE49-F238E27FC236}">
                  <a16:creationId xmlns="" xmlns:a16="http://schemas.microsoft.com/office/drawing/2014/main" id="{E3078E80-48FB-4ACC-BC40-7DD52782BA47}"/>
                </a:ext>
              </a:extLst>
            </p:cNvPr>
            <p:cNvSpPr/>
            <p:nvPr/>
          </p:nvSpPr>
          <p:spPr>
            <a:xfrm rot="10800000" flipV="1">
              <a:off x="11457519" y="249443"/>
              <a:ext cx="484287"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5</a:t>
              </a:r>
              <a:endParaRPr lang="zh-CN" altLang="en-US" b="1" dirty="0"/>
            </a:p>
          </p:txBody>
        </p:sp>
      </p:grpSp>
      <p:sp>
        <p:nvSpPr>
          <p:cNvPr id="22" name="文本框 21">
            <a:extLst>
              <a:ext uri="{FF2B5EF4-FFF2-40B4-BE49-F238E27FC236}">
                <a16:creationId xmlns="" xmlns:a16="http://schemas.microsoft.com/office/drawing/2014/main" id="{275F271B-B562-44B4-9414-262CCFD66004}"/>
              </a:ext>
            </a:extLst>
          </p:cNvPr>
          <p:cNvSpPr txBox="1"/>
          <p:nvPr/>
        </p:nvSpPr>
        <p:spPr>
          <a:xfrm>
            <a:off x="0" y="1003021"/>
            <a:ext cx="3052152"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鱼</a:t>
            </a:r>
            <a:r>
              <a:rPr lang="zh-CN" altLang="en-US" sz="2000" dirty="0" smtClean="0">
                <a:solidFill>
                  <a:schemeClr val="bg1"/>
                </a:solidFill>
                <a:latin typeface="微软雅黑" panose="020B0503020204020204" pitchFamily="34" charset="-122"/>
                <a:ea typeface="微软雅黑" panose="020B0503020204020204" pitchFamily="34" charset="-122"/>
              </a:rPr>
              <a:t>眼相机的特点</a:t>
            </a:r>
            <a:endParaRPr lang="en-US" altLang="zh-CN" sz="2000" dirty="0">
              <a:solidFill>
                <a:schemeClr val="bg1"/>
              </a:solidFill>
              <a:latin typeface="微软雅黑" panose="020B0503020204020204" pitchFamily="34" charset="-122"/>
              <a:ea typeface="微软雅黑" panose="020B0503020204020204" pitchFamily="34" charset="-122"/>
            </a:endParaRPr>
          </a:p>
        </p:txBody>
      </p:sp>
      <p:pic>
        <p:nvPicPr>
          <p:cNvPr id="23" name="图片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61470"/>
            <a:ext cx="8659433" cy="2019582"/>
          </a:xfrm>
          <a:prstGeom prst="rect">
            <a:avLst/>
          </a:prstGeom>
        </p:spPr>
      </p:pic>
      <p:sp>
        <p:nvSpPr>
          <p:cNvPr id="3" name="矩形 2"/>
          <p:cNvSpPr/>
          <p:nvPr/>
        </p:nvSpPr>
        <p:spPr>
          <a:xfrm>
            <a:off x="65706" y="3505158"/>
            <a:ext cx="8257200" cy="1754326"/>
          </a:xfrm>
          <a:prstGeom prst="rect">
            <a:avLst/>
          </a:prstGeom>
        </p:spPr>
        <p:txBody>
          <a:bodyPr wrap="square">
            <a:spAutoFit/>
          </a:bodyPr>
          <a:lstStyle/>
          <a:p>
            <a:r>
              <a:rPr lang="en-US" altLang="zh-CN" dirty="0">
                <a:latin typeface="Times New Roman" panose="02020603050405020304" pitchFamily="18" charset="0"/>
              </a:rPr>
              <a:t>The technique for observing the global aurora from an array of stations is limited by </a:t>
            </a:r>
            <a:r>
              <a:rPr lang="en-US" altLang="zh-CN" dirty="0" smtClean="0">
                <a:latin typeface="Times New Roman" panose="02020603050405020304" pitchFamily="18" charset="0"/>
              </a:rPr>
              <a:t>the inherent </a:t>
            </a:r>
            <a:r>
              <a:rPr lang="en-US" altLang="zh-CN" dirty="0">
                <a:latin typeface="Times New Roman" panose="02020603050405020304" pitchFamily="18" charset="0"/>
              </a:rPr>
              <a:t>distortion of the observing geometry, as illustrated in Fig.6. For equal areas on </a:t>
            </a:r>
            <a:r>
              <a:rPr lang="en-US" altLang="zh-CN" dirty="0" smtClean="0">
                <a:latin typeface="Times New Roman" panose="02020603050405020304" pitchFamily="18" charset="0"/>
              </a:rPr>
              <a:t>the “sky</a:t>
            </a:r>
            <a:r>
              <a:rPr lang="en-US" altLang="zh-CN" dirty="0">
                <a:latin typeface="Times New Roman" panose="02020603050405020304" pitchFamily="18" charset="0"/>
              </a:rPr>
              <a:t>” at auroral altitudes (</a:t>
            </a:r>
            <a:r>
              <a:rPr lang="en-US" altLang="zh-CN" dirty="0">
                <a:latin typeface="Arial" panose="020B0604020202020204" pitchFamily="34" charset="0"/>
              </a:rPr>
              <a:t>∼</a:t>
            </a:r>
            <a:r>
              <a:rPr lang="en-US" altLang="zh-CN" dirty="0">
                <a:latin typeface="Times New Roman" panose="02020603050405020304" pitchFamily="18" charset="0"/>
              </a:rPr>
              <a:t>110 km) represented </a:t>
            </a:r>
            <a:r>
              <a:rPr lang="en-US" altLang="zh-CN" dirty="0" smtClean="0">
                <a:latin typeface="Times New Roman" panose="02020603050405020304" pitchFamily="18" charset="0"/>
              </a:rPr>
              <a:t>by dx</a:t>
            </a:r>
            <a:r>
              <a:rPr lang="en-US" altLang="zh-CN" dirty="0">
                <a:latin typeface="Times New Roman" panose="02020603050405020304" pitchFamily="18" charset="0"/>
              </a:rPr>
              <a:t>, the corresponding angular </a:t>
            </a:r>
            <a:r>
              <a:rPr lang="en-US" altLang="zh-CN" dirty="0" smtClean="0">
                <a:latin typeface="Times New Roman" panose="02020603050405020304" pitchFamily="18" charset="0"/>
              </a:rPr>
              <a:t>distance dθ for </a:t>
            </a:r>
            <a:r>
              <a:rPr lang="en-US" altLang="zh-CN" dirty="0">
                <a:latin typeface="Times New Roman" panose="02020603050405020304" pitchFamily="18" charset="0"/>
              </a:rPr>
              <a:t>a ground observer is compressed near the horizons, with increasing distance </a:t>
            </a:r>
            <a:r>
              <a:rPr lang="en-US" altLang="zh-CN" dirty="0" smtClean="0">
                <a:latin typeface="Times New Roman" panose="02020603050405020304" pitchFamily="18" charset="0"/>
              </a:rPr>
              <a:t>from the </a:t>
            </a:r>
            <a:r>
              <a:rPr lang="en-US" altLang="zh-CN" dirty="0">
                <a:latin typeface="Times New Roman" panose="02020603050405020304" pitchFamily="18" charset="0"/>
              </a:rPr>
              <a:t>station. Conversely, outer pixels in the circular image represent larger regions of </a:t>
            </a:r>
            <a:r>
              <a:rPr lang="en-US" altLang="zh-CN" dirty="0" smtClean="0">
                <a:latin typeface="Times New Roman" panose="02020603050405020304" pitchFamily="18" charset="0"/>
              </a:rPr>
              <a:t>auroral </a:t>
            </a:r>
            <a:r>
              <a:rPr lang="en-US" altLang="zh-CN" dirty="0">
                <a:latin typeface="Times New Roman" panose="02020603050405020304" pitchFamily="18" charset="0"/>
              </a:rPr>
              <a:t>p</a:t>
            </a:r>
            <a:r>
              <a:rPr lang="en-US" altLang="zh-CN" dirty="0" smtClean="0">
                <a:latin typeface="Times New Roman" panose="02020603050405020304" pitchFamily="18" charset="0"/>
              </a:rPr>
              <a:t>recipitation </a:t>
            </a:r>
            <a:r>
              <a:rPr lang="en-US" altLang="zh-CN" dirty="0">
                <a:latin typeface="Times New Roman" panose="02020603050405020304" pitchFamily="18" charset="0"/>
              </a:rPr>
              <a:t>than pixels near the middle.</a:t>
            </a:r>
            <a:endParaRPr lang="zh-CN" altLang="en-US" dirty="0"/>
          </a:p>
        </p:txBody>
      </p:sp>
    </p:spTree>
    <p:extLst>
      <p:ext uri="{BB962C8B-B14F-4D97-AF65-F5344CB8AC3E}">
        <p14:creationId xmlns:p14="http://schemas.microsoft.com/office/powerpoint/2010/main" val="12506308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 xmlns:a16="http://schemas.microsoft.com/office/drawing/2014/main" id="{3ED25BB8-C5CC-4B43-8585-D2666532392D}"/>
              </a:ext>
            </a:extLst>
          </p:cNvPr>
          <p:cNvGrpSpPr/>
          <p:nvPr/>
        </p:nvGrpSpPr>
        <p:grpSpPr>
          <a:xfrm>
            <a:off x="-254000" y="201683"/>
            <a:ext cx="898070" cy="523220"/>
            <a:chOff x="-254000" y="201683"/>
            <a:chExt cx="898070" cy="523220"/>
          </a:xfrm>
          <a:solidFill>
            <a:srgbClr val="C00000"/>
          </a:solidFill>
        </p:grpSpPr>
        <p:sp>
          <p:nvSpPr>
            <p:cNvPr id="26" name="圆角矩形 4">
              <a:extLst>
                <a:ext uri="{FF2B5EF4-FFF2-40B4-BE49-F238E27FC236}">
                  <a16:creationId xmlns="" xmlns:a16="http://schemas.microsoft.com/office/drawing/2014/main" id="{ACBE989F-DEB0-4AE8-BDBF-50F253613589}"/>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 xmlns:a16="http://schemas.microsoft.com/office/drawing/2014/main" id="{DF22239A-AE01-483F-A9E9-20F8D5607297}"/>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2</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 xmlns:a16="http://schemas.microsoft.com/office/drawing/2014/main" id="{440775EE-91BE-494F-AD68-AB3FA0DB31DD}"/>
              </a:ext>
            </a:extLst>
          </p:cNvPr>
          <p:cNvGrpSpPr/>
          <p:nvPr/>
        </p:nvGrpSpPr>
        <p:grpSpPr>
          <a:xfrm>
            <a:off x="963776" y="217491"/>
            <a:ext cx="11717121" cy="619463"/>
            <a:chOff x="2584397" y="217491"/>
            <a:chExt cx="10096500" cy="439541"/>
          </a:xfrm>
          <a:solidFill>
            <a:srgbClr val="C00000"/>
          </a:solidFill>
        </p:grpSpPr>
        <p:sp>
          <p:nvSpPr>
            <p:cNvPr id="29" name="圆角矩形 3">
              <a:extLst>
                <a:ext uri="{FF2B5EF4-FFF2-40B4-BE49-F238E27FC236}">
                  <a16:creationId xmlns="" xmlns:a16="http://schemas.microsoft.com/office/drawing/2014/main" id="{4D3AF1CD-0751-430F-847D-3F89794336E0}"/>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7">
              <a:extLst>
                <a:ext uri="{FF2B5EF4-FFF2-40B4-BE49-F238E27FC236}">
                  <a16:creationId xmlns="" xmlns:a16="http://schemas.microsoft.com/office/drawing/2014/main" id="{B524578D-2AAB-49AB-A18A-CE2827244859}"/>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 xmlns:a16="http://schemas.microsoft.com/office/drawing/2014/main" id="{B91F73A4-09F1-45A2-A270-E64996C0DC1F}"/>
                </a:ext>
              </a:extLst>
            </p:cNvPr>
            <p:cNvSpPr/>
            <p:nvPr/>
          </p:nvSpPr>
          <p:spPr>
            <a:xfrm>
              <a:off x="2597097" y="262576"/>
              <a:ext cx="2541839" cy="262057"/>
            </a:xfrm>
            <a:prstGeom prst="rect">
              <a:avLst/>
            </a:prstGeom>
            <a:noFill/>
          </p:spPr>
          <p:txBody>
            <a:bodyPr wrap="none" lIns="91436" tIns="45718" rIns="91436" bIns="45718">
              <a:spAutoFit/>
            </a:bodyPr>
            <a:lstStyle/>
            <a:p>
              <a:r>
                <a:rPr lang="en-US" altLang="zh-CN" b="1" dirty="0" smtClean="0">
                  <a:solidFill>
                    <a:schemeClr val="bg1"/>
                  </a:solidFill>
                  <a:latin typeface="微软雅黑" panose="020B0503020204020204" pitchFamily="34" charset="-122"/>
                  <a:ea typeface="微软雅黑" panose="020B0503020204020204" pitchFamily="34" charset="-122"/>
                </a:rPr>
                <a:t>THEMIS</a:t>
              </a:r>
              <a:r>
                <a:rPr lang="zh-CN" altLang="en-US" b="1" dirty="0" smtClean="0">
                  <a:solidFill>
                    <a:schemeClr val="bg1"/>
                  </a:solidFill>
                  <a:latin typeface="微软雅黑" panose="020B0503020204020204" pitchFamily="34" charset="-122"/>
                  <a:ea typeface="微软雅黑" panose="020B0503020204020204" pitchFamily="34" charset="-122"/>
                </a:rPr>
                <a:t>上的相机各项指标</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grpSp>
      <p:grpSp>
        <p:nvGrpSpPr>
          <p:cNvPr id="33" name="组合 32">
            <a:extLst>
              <a:ext uri="{FF2B5EF4-FFF2-40B4-BE49-F238E27FC236}">
                <a16:creationId xmlns="" xmlns:a16="http://schemas.microsoft.com/office/drawing/2014/main" id="{0FAE51E6-E318-435E-A024-468FC4BC2735}"/>
              </a:ext>
            </a:extLst>
          </p:cNvPr>
          <p:cNvGrpSpPr/>
          <p:nvPr/>
        </p:nvGrpSpPr>
        <p:grpSpPr>
          <a:xfrm>
            <a:off x="1" y="989160"/>
            <a:ext cx="2901244" cy="475526"/>
            <a:chOff x="753087" y="5539965"/>
            <a:chExt cx="6371741" cy="506582"/>
          </a:xfrm>
        </p:grpSpPr>
        <p:sp>
          <p:nvSpPr>
            <p:cNvPr id="34" name="同侧圆角矩形 2">
              <a:extLst>
                <a:ext uri="{FF2B5EF4-FFF2-40B4-BE49-F238E27FC236}">
                  <a16:creationId xmlns="" xmlns:a16="http://schemas.microsoft.com/office/drawing/2014/main" id="{7B82A15D-263C-4252-8B71-E3BAFF6DA3F9}"/>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5" name="文本框 34">
              <a:extLst>
                <a:ext uri="{FF2B5EF4-FFF2-40B4-BE49-F238E27FC236}">
                  <a16:creationId xmlns="" xmlns:a16="http://schemas.microsoft.com/office/drawing/2014/main" id="{A9C2D666-C781-4FDF-A8E4-DDCE609ADA13}"/>
                </a:ext>
              </a:extLst>
            </p:cNvPr>
            <p:cNvSpPr txBox="1"/>
            <p:nvPr/>
          </p:nvSpPr>
          <p:spPr>
            <a:xfrm>
              <a:off x="753087" y="5554731"/>
              <a:ext cx="6371741" cy="491816"/>
            </a:xfrm>
            <a:prstGeom prst="rect">
              <a:avLst/>
            </a:prstGeom>
            <a:noFill/>
          </p:spPr>
          <p:txBody>
            <a:bodyPr wrap="square" rtlCol="0">
              <a:spAutoFit/>
            </a:bodyPr>
            <a:lstStyle/>
            <a:p>
              <a:endParaRPr lang="en-US" altLang="zh-CN" sz="2400" dirty="0">
                <a:solidFill>
                  <a:schemeClr val="bg1"/>
                </a:solidFill>
                <a:latin typeface="+mn-ea"/>
              </a:endParaRPr>
            </a:p>
          </p:txBody>
        </p:sp>
      </p:grpSp>
      <p:grpSp>
        <p:nvGrpSpPr>
          <p:cNvPr id="36" name="组 2">
            <a:extLst>
              <a:ext uri="{FF2B5EF4-FFF2-40B4-BE49-F238E27FC236}">
                <a16:creationId xmlns="" xmlns:a16="http://schemas.microsoft.com/office/drawing/2014/main" id="{E5072327-962F-4A8A-9DC9-03C52A86DC3C}"/>
              </a:ext>
            </a:extLst>
          </p:cNvPr>
          <p:cNvGrpSpPr/>
          <p:nvPr/>
        </p:nvGrpSpPr>
        <p:grpSpPr>
          <a:xfrm>
            <a:off x="11681940" y="6498341"/>
            <a:ext cx="526964" cy="352359"/>
            <a:chOff x="11457519" y="249443"/>
            <a:chExt cx="734478" cy="491115"/>
          </a:xfrm>
        </p:grpSpPr>
        <p:grpSp>
          <p:nvGrpSpPr>
            <p:cNvPr id="3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4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0"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2"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9" name="圆角矩形 100">
              <a:extLst>
                <a:ext uri="{FF2B5EF4-FFF2-40B4-BE49-F238E27FC236}">
                  <a16:creationId xmlns="" xmlns:a16="http://schemas.microsoft.com/office/drawing/2014/main" id="{E3078E80-48FB-4ACC-BC40-7DD52782BA47}"/>
                </a:ext>
              </a:extLst>
            </p:cNvPr>
            <p:cNvSpPr/>
            <p:nvPr/>
          </p:nvSpPr>
          <p:spPr>
            <a:xfrm rot="10800000" flipV="1">
              <a:off x="11457519" y="249443"/>
              <a:ext cx="484287"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6</a:t>
              </a:r>
              <a:endParaRPr lang="zh-CN" altLang="en-US" b="1" dirty="0"/>
            </a:p>
          </p:txBody>
        </p:sp>
      </p:grpSp>
      <p:sp>
        <p:nvSpPr>
          <p:cNvPr id="22" name="文本框 21">
            <a:extLst>
              <a:ext uri="{FF2B5EF4-FFF2-40B4-BE49-F238E27FC236}">
                <a16:creationId xmlns="" xmlns:a16="http://schemas.microsoft.com/office/drawing/2014/main" id="{275F271B-B562-44B4-9414-262CCFD66004}"/>
              </a:ext>
            </a:extLst>
          </p:cNvPr>
          <p:cNvSpPr txBox="1"/>
          <p:nvPr/>
        </p:nvSpPr>
        <p:spPr>
          <a:xfrm>
            <a:off x="0" y="1003021"/>
            <a:ext cx="3052152" cy="400110"/>
          </a:xfrm>
          <a:prstGeom prst="rect">
            <a:avLst/>
          </a:prstGeom>
          <a:noFill/>
        </p:spPr>
        <p:txBody>
          <a:bodyPr wrap="square"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总体指标</a:t>
            </a:r>
            <a:endParaRPr lang="en-US" altLang="zh-CN" sz="20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035" y="1496635"/>
            <a:ext cx="11374437" cy="5077534"/>
          </a:xfrm>
          <a:prstGeom prst="rect">
            <a:avLst/>
          </a:prstGeom>
        </p:spPr>
      </p:pic>
    </p:spTree>
    <p:extLst>
      <p:ext uri="{BB962C8B-B14F-4D97-AF65-F5344CB8AC3E}">
        <p14:creationId xmlns:p14="http://schemas.microsoft.com/office/powerpoint/2010/main" val="39646193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 xmlns:a16="http://schemas.microsoft.com/office/drawing/2014/main" id="{3ED25BB8-C5CC-4B43-8585-D2666532392D}"/>
              </a:ext>
            </a:extLst>
          </p:cNvPr>
          <p:cNvGrpSpPr/>
          <p:nvPr/>
        </p:nvGrpSpPr>
        <p:grpSpPr>
          <a:xfrm>
            <a:off x="-254000" y="201683"/>
            <a:ext cx="898070" cy="523220"/>
            <a:chOff x="-254000" y="201683"/>
            <a:chExt cx="898070" cy="523220"/>
          </a:xfrm>
          <a:solidFill>
            <a:srgbClr val="C00000"/>
          </a:solidFill>
        </p:grpSpPr>
        <p:sp>
          <p:nvSpPr>
            <p:cNvPr id="26" name="圆角矩形 4">
              <a:extLst>
                <a:ext uri="{FF2B5EF4-FFF2-40B4-BE49-F238E27FC236}">
                  <a16:creationId xmlns="" xmlns:a16="http://schemas.microsoft.com/office/drawing/2014/main" id="{ACBE989F-DEB0-4AE8-BDBF-50F253613589}"/>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 xmlns:a16="http://schemas.microsoft.com/office/drawing/2014/main" id="{DF22239A-AE01-483F-A9E9-20F8D5607297}"/>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2</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 xmlns:a16="http://schemas.microsoft.com/office/drawing/2014/main" id="{440775EE-91BE-494F-AD68-AB3FA0DB31DD}"/>
              </a:ext>
            </a:extLst>
          </p:cNvPr>
          <p:cNvGrpSpPr/>
          <p:nvPr/>
        </p:nvGrpSpPr>
        <p:grpSpPr>
          <a:xfrm>
            <a:off x="963776" y="217491"/>
            <a:ext cx="11717121" cy="619463"/>
            <a:chOff x="2584397" y="217491"/>
            <a:chExt cx="10096500" cy="439541"/>
          </a:xfrm>
          <a:solidFill>
            <a:srgbClr val="C00000"/>
          </a:solidFill>
        </p:grpSpPr>
        <p:sp>
          <p:nvSpPr>
            <p:cNvPr id="29" name="圆角矩形 3">
              <a:extLst>
                <a:ext uri="{FF2B5EF4-FFF2-40B4-BE49-F238E27FC236}">
                  <a16:creationId xmlns="" xmlns:a16="http://schemas.microsoft.com/office/drawing/2014/main" id="{4D3AF1CD-0751-430F-847D-3F89794336E0}"/>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7">
              <a:extLst>
                <a:ext uri="{FF2B5EF4-FFF2-40B4-BE49-F238E27FC236}">
                  <a16:creationId xmlns="" xmlns:a16="http://schemas.microsoft.com/office/drawing/2014/main" id="{B524578D-2AAB-49AB-A18A-CE2827244859}"/>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 xmlns:a16="http://schemas.microsoft.com/office/drawing/2014/main" id="{B91F73A4-09F1-45A2-A270-E64996C0DC1F}"/>
                </a:ext>
              </a:extLst>
            </p:cNvPr>
            <p:cNvSpPr/>
            <p:nvPr/>
          </p:nvSpPr>
          <p:spPr>
            <a:xfrm>
              <a:off x="2597097" y="262576"/>
              <a:ext cx="2541839" cy="262057"/>
            </a:xfrm>
            <a:prstGeom prst="rect">
              <a:avLst/>
            </a:prstGeom>
            <a:noFill/>
          </p:spPr>
          <p:txBody>
            <a:bodyPr wrap="none" lIns="91436" tIns="45718" rIns="91436" bIns="45718">
              <a:spAutoFit/>
            </a:bodyPr>
            <a:lstStyle/>
            <a:p>
              <a:r>
                <a:rPr lang="en-US" altLang="zh-CN" b="1" dirty="0" smtClean="0">
                  <a:solidFill>
                    <a:schemeClr val="bg1"/>
                  </a:solidFill>
                  <a:latin typeface="微软雅黑" panose="020B0503020204020204" pitchFamily="34" charset="-122"/>
                  <a:ea typeface="微软雅黑" panose="020B0503020204020204" pitchFamily="34" charset="-122"/>
                </a:rPr>
                <a:t>THEMIS</a:t>
              </a:r>
              <a:r>
                <a:rPr lang="zh-CN" altLang="en-US" b="1" dirty="0" smtClean="0">
                  <a:solidFill>
                    <a:schemeClr val="bg1"/>
                  </a:solidFill>
                  <a:latin typeface="微软雅黑" panose="020B0503020204020204" pitchFamily="34" charset="-122"/>
                  <a:ea typeface="微软雅黑" panose="020B0503020204020204" pitchFamily="34" charset="-122"/>
                </a:rPr>
                <a:t>上的相机各项指标</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grpSp>
      <p:grpSp>
        <p:nvGrpSpPr>
          <p:cNvPr id="33" name="组合 32">
            <a:extLst>
              <a:ext uri="{FF2B5EF4-FFF2-40B4-BE49-F238E27FC236}">
                <a16:creationId xmlns="" xmlns:a16="http://schemas.microsoft.com/office/drawing/2014/main" id="{0FAE51E6-E318-435E-A024-468FC4BC2735}"/>
              </a:ext>
            </a:extLst>
          </p:cNvPr>
          <p:cNvGrpSpPr/>
          <p:nvPr/>
        </p:nvGrpSpPr>
        <p:grpSpPr>
          <a:xfrm>
            <a:off x="1" y="989160"/>
            <a:ext cx="2901244" cy="475526"/>
            <a:chOff x="753087" y="5539965"/>
            <a:chExt cx="6371741" cy="506582"/>
          </a:xfrm>
        </p:grpSpPr>
        <p:sp>
          <p:nvSpPr>
            <p:cNvPr id="34" name="同侧圆角矩形 2">
              <a:extLst>
                <a:ext uri="{FF2B5EF4-FFF2-40B4-BE49-F238E27FC236}">
                  <a16:creationId xmlns="" xmlns:a16="http://schemas.microsoft.com/office/drawing/2014/main" id="{7B82A15D-263C-4252-8B71-E3BAFF6DA3F9}"/>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5" name="文本框 34">
              <a:extLst>
                <a:ext uri="{FF2B5EF4-FFF2-40B4-BE49-F238E27FC236}">
                  <a16:creationId xmlns="" xmlns:a16="http://schemas.microsoft.com/office/drawing/2014/main" id="{A9C2D666-C781-4FDF-A8E4-DDCE609ADA13}"/>
                </a:ext>
              </a:extLst>
            </p:cNvPr>
            <p:cNvSpPr txBox="1"/>
            <p:nvPr/>
          </p:nvSpPr>
          <p:spPr>
            <a:xfrm>
              <a:off x="753087" y="5554731"/>
              <a:ext cx="6371741" cy="491816"/>
            </a:xfrm>
            <a:prstGeom prst="rect">
              <a:avLst/>
            </a:prstGeom>
            <a:noFill/>
          </p:spPr>
          <p:txBody>
            <a:bodyPr wrap="square" rtlCol="0">
              <a:spAutoFit/>
            </a:bodyPr>
            <a:lstStyle/>
            <a:p>
              <a:endParaRPr lang="en-US" altLang="zh-CN" sz="2400" dirty="0">
                <a:solidFill>
                  <a:schemeClr val="bg1"/>
                </a:solidFill>
                <a:latin typeface="+mn-ea"/>
              </a:endParaRPr>
            </a:p>
          </p:txBody>
        </p:sp>
      </p:grpSp>
      <p:grpSp>
        <p:nvGrpSpPr>
          <p:cNvPr id="36" name="组 2">
            <a:extLst>
              <a:ext uri="{FF2B5EF4-FFF2-40B4-BE49-F238E27FC236}">
                <a16:creationId xmlns="" xmlns:a16="http://schemas.microsoft.com/office/drawing/2014/main" id="{E5072327-962F-4A8A-9DC9-03C52A86DC3C}"/>
              </a:ext>
            </a:extLst>
          </p:cNvPr>
          <p:cNvGrpSpPr/>
          <p:nvPr/>
        </p:nvGrpSpPr>
        <p:grpSpPr>
          <a:xfrm>
            <a:off x="11681940" y="6498341"/>
            <a:ext cx="526964" cy="352359"/>
            <a:chOff x="11457519" y="249443"/>
            <a:chExt cx="734478" cy="491115"/>
          </a:xfrm>
        </p:grpSpPr>
        <p:grpSp>
          <p:nvGrpSpPr>
            <p:cNvPr id="3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4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0"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2"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9" name="圆角矩形 100">
              <a:extLst>
                <a:ext uri="{FF2B5EF4-FFF2-40B4-BE49-F238E27FC236}">
                  <a16:creationId xmlns="" xmlns:a16="http://schemas.microsoft.com/office/drawing/2014/main" id="{E3078E80-48FB-4ACC-BC40-7DD52782BA47}"/>
                </a:ext>
              </a:extLst>
            </p:cNvPr>
            <p:cNvSpPr/>
            <p:nvPr/>
          </p:nvSpPr>
          <p:spPr>
            <a:xfrm rot="10800000" flipV="1">
              <a:off x="11457519" y="249443"/>
              <a:ext cx="484287"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7</a:t>
              </a:r>
              <a:endParaRPr lang="zh-CN" altLang="en-US" b="1" dirty="0"/>
            </a:p>
          </p:txBody>
        </p:sp>
      </p:grpSp>
      <p:sp>
        <p:nvSpPr>
          <p:cNvPr id="22" name="文本框 21">
            <a:extLst>
              <a:ext uri="{FF2B5EF4-FFF2-40B4-BE49-F238E27FC236}">
                <a16:creationId xmlns="" xmlns:a16="http://schemas.microsoft.com/office/drawing/2014/main" id="{275F271B-B562-44B4-9414-262CCFD66004}"/>
              </a:ext>
            </a:extLst>
          </p:cNvPr>
          <p:cNvSpPr txBox="1"/>
          <p:nvPr/>
        </p:nvSpPr>
        <p:spPr>
          <a:xfrm>
            <a:off x="0" y="1003021"/>
            <a:ext cx="3052152" cy="400110"/>
          </a:xfrm>
          <a:prstGeom prst="rect">
            <a:avLst/>
          </a:prstGeom>
          <a:noFill/>
        </p:spPr>
        <p:txBody>
          <a:bodyPr wrap="square"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实物图</a:t>
            </a:r>
            <a:endParaRPr lang="en-US" altLang="zh-CN" sz="2000" dirty="0">
              <a:solidFill>
                <a:schemeClr val="bg1"/>
              </a:solidFill>
              <a:latin typeface="微软雅黑" panose="020B0503020204020204" pitchFamily="34" charset="-122"/>
              <a:ea typeface="微软雅黑" panose="020B0503020204020204" pitchFamily="34" charset="-122"/>
            </a:endParaRPr>
          </a:p>
        </p:txBody>
      </p:sp>
      <p:pic>
        <p:nvPicPr>
          <p:cNvPr id="42" name="图片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67995"/>
            <a:ext cx="4040155" cy="5371910"/>
          </a:xfrm>
          <a:prstGeom prst="rect">
            <a:avLst/>
          </a:prstGeom>
        </p:spPr>
      </p:pic>
      <p:pic>
        <p:nvPicPr>
          <p:cNvPr id="45" name="Picture 2" descr="http://themis.ssl.berkeley.edu/images/pictures/gbo.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17393" y="942559"/>
            <a:ext cx="3956180" cy="2959223"/>
          </a:xfrm>
          <a:prstGeom prst="rect">
            <a:avLst/>
          </a:prstGeom>
          <a:noFill/>
          <a:extLst>
            <a:ext uri="{909E8E84-426E-40DD-AFC4-6F175D3DCCD1}">
              <a14:hiddenFill xmlns:a14="http://schemas.microsoft.com/office/drawing/2010/main">
                <a:solidFill>
                  <a:srgbClr val="FFFFFF"/>
                </a:solidFill>
              </a14:hiddenFill>
            </a:ext>
          </a:extLst>
        </p:spPr>
      </p:pic>
      <p:pic>
        <p:nvPicPr>
          <p:cNvPr id="46" name="图片 4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17394" y="3911749"/>
            <a:ext cx="5694354" cy="2862833"/>
          </a:xfrm>
          <a:prstGeom prst="rect">
            <a:avLst/>
          </a:prstGeom>
        </p:spPr>
      </p:pic>
      <p:sp>
        <p:nvSpPr>
          <p:cNvPr id="47" name="矩形 46"/>
          <p:cNvSpPr/>
          <p:nvPr/>
        </p:nvSpPr>
        <p:spPr>
          <a:xfrm>
            <a:off x="4874069" y="4137391"/>
            <a:ext cx="4744376" cy="369332"/>
          </a:xfrm>
          <a:prstGeom prst="rect">
            <a:avLst/>
          </a:prstGeom>
        </p:spPr>
        <p:txBody>
          <a:bodyPr wrap="none">
            <a:spAutoFit/>
          </a:bodyPr>
          <a:lstStyle/>
          <a:p>
            <a:r>
              <a:rPr lang="en-US" altLang="zh-CN" dirty="0"/>
              <a:t>Photograph of the actual camera unit assembled</a:t>
            </a:r>
            <a:endParaRPr lang="zh-CN" altLang="en-US" dirty="0"/>
          </a:p>
        </p:txBody>
      </p:sp>
    </p:spTree>
    <p:extLst>
      <p:ext uri="{BB962C8B-B14F-4D97-AF65-F5344CB8AC3E}">
        <p14:creationId xmlns:p14="http://schemas.microsoft.com/office/powerpoint/2010/main" val="6517925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 xmlns:a16="http://schemas.microsoft.com/office/drawing/2014/main" id="{3ED25BB8-C5CC-4B43-8585-D2666532392D}"/>
              </a:ext>
            </a:extLst>
          </p:cNvPr>
          <p:cNvGrpSpPr/>
          <p:nvPr/>
        </p:nvGrpSpPr>
        <p:grpSpPr>
          <a:xfrm>
            <a:off x="-254000" y="201683"/>
            <a:ext cx="898070" cy="523220"/>
            <a:chOff x="-254000" y="201683"/>
            <a:chExt cx="898070" cy="523220"/>
          </a:xfrm>
          <a:solidFill>
            <a:srgbClr val="C00000"/>
          </a:solidFill>
        </p:grpSpPr>
        <p:sp>
          <p:nvSpPr>
            <p:cNvPr id="26" name="圆角矩形 4">
              <a:extLst>
                <a:ext uri="{FF2B5EF4-FFF2-40B4-BE49-F238E27FC236}">
                  <a16:creationId xmlns="" xmlns:a16="http://schemas.microsoft.com/office/drawing/2014/main" id="{ACBE989F-DEB0-4AE8-BDBF-50F253613589}"/>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 xmlns:a16="http://schemas.microsoft.com/office/drawing/2014/main" id="{DF22239A-AE01-483F-A9E9-20F8D5607297}"/>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3</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 xmlns:a16="http://schemas.microsoft.com/office/drawing/2014/main" id="{440775EE-91BE-494F-AD68-AB3FA0DB31DD}"/>
              </a:ext>
            </a:extLst>
          </p:cNvPr>
          <p:cNvGrpSpPr/>
          <p:nvPr/>
        </p:nvGrpSpPr>
        <p:grpSpPr>
          <a:xfrm>
            <a:off x="963776" y="217491"/>
            <a:ext cx="11717121" cy="619463"/>
            <a:chOff x="2584397" y="217491"/>
            <a:chExt cx="10096500" cy="439541"/>
          </a:xfrm>
          <a:solidFill>
            <a:srgbClr val="C00000"/>
          </a:solidFill>
        </p:grpSpPr>
        <p:sp>
          <p:nvSpPr>
            <p:cNvPr id="29" name="圆角矩形 3">
              <a:extLst>
                <a:ext uri="{FF2B5EF4-FFF2-40B4-BE49-F238E27FC236}">
                  <a16:creationId xmlns="" xmlns:a16="http://schemas.microsoft.com/office/drawing/2014/main" id="{4D3AF1CD-0751-430F-847D-3F89794336E0}"/>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7">
              <a:extLst>
                <a:ext uri="{FF2B5EF4-FFF2-40B4-BE49-F238E27FC236}">
                  <a16:creationId xmlns="" xmlns:a16="http://schemas.microsoft.com/office/drawing/2014/main" id="{B524578D-2AAB-49AB-A18A-CE2827244859}"/>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a:extLst>
              <a:ext uri="{FF2B5EF4-FFF2-40B4-BE49-F238E27FC236}">
                <a16:creationId xmlns="" xmlns:a16="http://schemas.microsoft.com/office/drawing/2014/main" id="{0FAE51E6-E318-435E-A024-468FC4BC2735}"/>
              </a:ext>
            </a:extLst>
          </p:cNvPr>
          <p:cNvGrpSpPr/>
          <p:nvPr/>
        </p:nvGrpSpPr>
        <p:grpSpPr>
          <a:xfrm>
            <a:off x="1" y="989160"/>
            <a:ext cx="2901244" cy="475526"/>
            <a:chOff x="753087" y="5539965"/>
            <a:chExt cx="6371741" cy="506582"/>
          </a:xfrm>
        </p:grpSpPr>
        <p:sp>
          <p:nvSpPr>
            <p:cNvPr id="34" name="同侧圆角矩形 2">
              <a:extLst>
                <a:ext uri="{FF2B5EF4-FFF2-40B4-BE49-F238E27FC236}">
                  <a16:creationId xmlns="" xmlns:a16="http://schemas.microsoft.com/office/drawing/2014/main" id="{7B82A15D-263C-4252-8B71-E3BAFF6DA3F9}"/>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5" name="文本框 34">
              <a:extLst>
                <a:ext uri="{FF2B5EF4-FFF2-40B4-BE49-F238E27FC236}">
                  <a16:creationId xmlns="" xmlns:a16="http://schemas.microsoft.com/office/drawing/2014/main" id="{A9C2D666-C781-4FDF-A8E4-DDCE609ADA13}"/>
                </a:ext>
              </a:extLst>
            </p:cNvPr>
            <p:cNvSpPr txBox="1"/>
            <p:nvPr/>
          </p:nvSpPr>
          <p:spPr>
            <a:xfrm>
              <a:off x="753087" y="5554731"/>
              <a:ext cx="6371741" cy="491816"/>
            </a:xfrm>
            <a:prstGeom prst="rect">
              <a:avLst/>
            </a:prstGeom>
            <a:noFill/>
          </p:spPr>
          <p:txBody>
            <a:bodyPr wrap="square" rtlCol="0">
              <a:spAutoFit/>
            </a:bodyPr>
            <a:lstStyle/>
            <a:p>
              <a:endParaRPr lang="en-US" altLang="zh-CN" sz="2400" dirty="0">
                <a:solidFill>
                  <a:schemeClr val="bg1"/>
                </a:solidFill>
                <a:latin typeface="+mn-ea"/>
              </a:endParaRPr>
            </a:p>
          </p:txBody>
        </p:sp>
      </p:grpSp>
      <p:grpSp>
        <p:nvGrpSpPr>
          <p:cNvPr id="36" name="组 2">
            <a:extLst>
              <a:ext uri="{FF2B5EF4-FFF2-40B4-BE49-F238E27FC236}">
                <a16:creationId xmlns="" xmlns:a16="http://schemas.microsoft.com/office/drawing/2014/main" id="{E5072327-962F-4A8A-9DC9-03C52A86DC3C}"/>
              </a:ext>
            </a:extLst>
          </p:cNvPr>
          <p:cNvGrpSpPr/>
          <p:nvPr/>
        </p:nvGrpSpPr>
        <p:grpSpPr>
          <a:xfrm>
            <a:off x="11681940" y="6498341"/>
            <a:ext cx="526964" cy="352359"/>
            <a:chOff x="11457519" y="249443"/>
            <a:chExt cx="734478" cy="491115"/>
          </a:xfrm>
        </p:grpSpPr>
        <p:grpSp>
          <p:nvGrpSpPr>
            <p:cNvPr id="3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4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0"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2"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9" name="圆角矩形 100">
              <a:extLst>
                <a:ext uri="{FF2B5EF4-FFF2-40B4-BE49-F238E27FC236}">
                  <a16:creationId xmlns="" xmlns:a16="http://schemas.microsoft.com/office/drawing/2014/main" id="{E3078E80-48FB-4ACC-BC40-7DD52782BA47}"/>
                </a:ext>
              </a:extLst>
            </p:cNvPr>
            <p:cNvSpPr/>
            <p:nvPr/>
          </p:nvSpPr>
          <p:spPr>
            <a:xfrm rot="10800000" flipV="1">
              <a:off x="11457519" y="249443"/>
              <a:ext cx="484287"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8</a:t>
              </a:r>
              <a:endParaRPr lang="zh-CN" altLang="en-US" b="1" dirty="0"/>
            </a:p>
          </p:txBody>
        </p:sp>
      </p:grpSp>
      <p:sp>
        <p:nvSpPr>
          <p:cNvPr id="22" name="文本框 21">
            <a:extLst>
              <a:ext uri="{FF2B5EF4-FFF2-40B4-BE49-F238E27FC236}">
                <a16:creationId xmlns="" xmlns:a16="http://schemas.microsoft.com/office/drawing/2014/main" id="{275F271B-B562-44B4-9414-262CCFD66004}"/>
              </a:ext>
            </a:extLst>
          </p:cNvPr>
          <p:cNvSpPr txBox="1"/>
          <p:nvPr/>
        </p:nvSpPr>
        <p:spPr>
          <a:xfrm>
            <a:off x="0" y="1003021"/>
            <a:ext cx="3052152" cy="400110"/>
          </a:xfrm>
          <a:prstGeom prst="rect">
            <a:avLst/>
          </a:prstGeom>
          <a:noFill/>
        </p:spPr>
        <p:txBody>
          <a:bodyPr wrap="square"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数据文件的区别</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
        <p:nvSpPr>
          <p:cNvPr id="37" name="矩形 36">
            <a:extLst>
              <a:ext uri="{FF2B5EF4-FFF2-40B4-BE49-F238E27FC236}">
                <a16:creationId xmlns="" xmlns:a16="http://schemas.microsoft.com/office/drawing/2014/main" id="{B12E9044-ABCA-0E43-BA4B-AA678062BFE9}"/>
              </a:ext>
            </a:extLst>
          </p:cNvPr>
          <p:cNvSpPr/>
          <p:nvPr/>
        </p:nvSpPr>
        <p:spPr>
          <a:xfrm>
            <a:off x="978515" y="281031"/>
            <a:ext cx="1107988" cy="369328"/>
          </a:xfrm>
          <a:prstGeom prst="rect">
            <a:avLst/>
          </a:prstGeom>
          <a:noFill/>
        </p:spPr>
        <p:txBody>
          <a:bodyPr wrap="none" lIns="91436" tIns="45718" rIns="91436" bIns="45718">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数据格式</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sp>
        <p:nvSpPr>
          <p:cNvPr id="4" name="矩形 3"/>
          <p:cNvSpPr/>
          <p:nvPr/>
        </p:nvSpPr>
        <p:spPr>
          <a:xfrm>
            <a:off x="4152" y="1560014"/>
            <a:ext cx="6096000" cy="3970318"/>
          </a:xfrm>
          <a:prstGeom prst="rect">
            <a:avLst/>
          </a:prstGeom>
        </p:spPr>
        <p:txBody>
          <a:bodyPr>
            <a:spAutoFit/>
          </a:bodyPr>
          <a:lstStyle/>
          <a:p>
            <a:r>
              <a:rPr lang="en-US" altLang="zh-CN" dirty="0" smtClean="0">
                <a:latin typeface="Times New Roman" panose="02020603050405020304" pitchFamily="18" charset="0"/>
              </a:rPr>
              <a:t>Two </a:t>
            </a:r>
            <a:r>
              <a:rPr lang="en-US" altLang="zh-CN" dirty="0">
                <a:latin typeface="Times New Roman" panose="02020603050405020304" pitchFamily="18" charset="0"/>
              </a:rPr>
              <a:t>types of data: </a:t>
            </a:r>
            <a:endParaRPr lang="en-US" altLang="zh-CN" dirty="0" smtClean="0">
              <a:latin typeface="Times New Roman" panose="02020603050405020304" pitchFamily="18" charset="0"/>
            </a:endParaRPr>
          </a:p>
          <a:p>
            <a:r>
              <a:rPr lang="en-US" altLang="zh-CN" dirty="0" smtClean="0">
                <a:solidFill>
                  <a:srgbClr val="FF0000"/>
                </a:solidFill>
                <a:latin typeface="Times New Roman" panose="02020603050405020304" pitchFamily="18" charset="0"/>
              </a:rPr>
              <a:t>(1) </a:t>
            </a:r>
            <a:r>
              <a:rPr lang="en-US" altLang="zh-CN" dirty="0" smtClean="0">
                <a:latin typeface="Times New Roman" panose="02020603050405020304" pitchFamily="18" charset="0"/>
              </a:rPr>
              <a:t>the </a:t>
            </a:r>
            <a:r>
              <a:rPr lang="en-US" altLang="zh-CN" dirty="0">
                <a:latin typeface="Times New Roman" panose="02020603050405020304" pitchFamily="18" charset="0"/>
              </a:rPr>
              <a:t>near real time thumbnail image data, </a:t>
            </a:r>
            <a:r>
              <a:rPr lang="en-US" altLang="zh-CN" dirty="0" smtClean="0">
                <a:latin typeface="Times New Roman" panose="02020603050405020304" pitchFamily="18" charset="0"/>
              </a:rPr>
              <a:t>real time </a:t>
            </a:r>
            <a:r>
              <a:rPr lang="en-US" altLang="zh-CN" dirty="0">
                <a:latin typeface="Times New Roman" panose="02020603050405020304" pitchFamily="18" charset="0"/>
              </a:rPr>
              <a:t>keograms produced at the sites and hourly images and magnetometer data to be </a:t>
            </a:r>
            <a:r>
              <a:rPr lang="en-US" altLang="zh-CN" dirty="0" smtClean="0">
                <a:latin typeface="Times New Roman" panose="02020603050405020304" pitchFamily="18" charset="0"/>
              </a:rPr>
              <a:t>retrieved </a:t>
            </a:r>
            <a:r>
              <a:rPr lang="en-US" altLang="zh-CN" dirty="0">
                <a:latin typeface="Times New Roman" panose="02020603050405020304" pitchFamily="18" charset="0"/>
              </a:rPr>
              <a:t>electronically via internet on a daily basis </a:t>
            </a:r>
            <a:endParaRPr lang="en-US" altLang="zh-CN" dirty="0" smtClean="0">
              <a:latin typeface="Times New Roman" panose="02020603050405020304" pitchFamily="18" charset="0"/>
            </a:endParaRPr>
          </a:p>
          <a:p>
            <a:r>
              <a:rPr lang="en-US" altLang="zh-CN" dirty="0" smtClean="0">
                <a:solidFill>
                  <a:srgbClr val="FF0000"/>
                </a:solidFill>
                <a:latin typeface="Times New Roman" panose="02020603050405020304" pitchFamily="18" charset="0"/>
              </a:rPr>
              <a:t>(</a:t>
            </a:r>
            <a:r>
              <a:rPr lang="en-US" altLang="zh-CN" dirty="0">
                <a:solidFill>
                  <a:srgbClr val="FF0000"/>
                </a:solidFill>
                <a:latin typeface="Times New Roman" panose="02020603050405020304" pitchFamily="18" charset="0"/>
              </a:rPr>
              <a:t>2) </a:t>
            </a:r>
            <a:r>
              <a:rPr lang="en-US" altLang="zh-CN" dirty="0">
                <a:latin typeface="Times New Roman" panose="02020603050405020304" pitchFamily="18" charset="0"/>
              </a:rPr>
              <a:t>full resolution image data that </a:t>
            </a:r>
            <a:r>
              <a:rPr lang="en-US" altLang="zh-CN" dirty="0" smtClean="0">
                <a:latin typeface="Times New Roman" panose="02020603050405020304" pitchFamily="18" charset="0"/>
              </a:rPr>
              <a:t>will be </a:t>
            </a:r>
            <a:r>
              <a:rPr lang="en-US" altLang="zh-CN" dirty="0">
                <a:latin typeface="Times New Roman" panose="02020603050405020304" pitchFamily="18" charset="0"/>
              </a:rPr>
              <a:t>copied from hot swap hard drives mailed back from the sites</a:t>
            </a:r>
            <a:r>
              <a:rPr lang="en-US" altLang="zh-CN" dirty="0" smtClean="0">
                <a:latin typeface="Times New Roman" panose="02020603050405020304" pitchFamily="18" charset="0"/>
              </a:rPr>
              <a:t>.</a:t>
            </a:r>
          </a:p>
          <a:p>
            <a:r>
              <a:rPr lang="en-US" altLang="zh-CN" dirty="0">
                <a:latin typeface="Times New Roman" panose="02020603050405020304" pitchFamily="18" charset="0"/>
                <a:cs typeface="Times New Roman" panose="02020603050405020304" pitchFamily="18" charset="0"/>
              </a:rPr>
              <a:t>The daily and hourly keograms (</a:t>
            </a:r>
            <a:r>
              <a:rPr lang="en-US" altLang="zh-CN" dirty="0">
                <a:solidFill>
                  <a:srgbClr val="FF0000"/>
                </a:solidFill>
                <a:latin typeface="Times New Roman" panose="02020603050405020304" pitchFamily="18" charset="0"/>
                <a:cs typeface="Times New Roman" panose="02020603050405020304" pitchFamily="18" charset="0"/>
              </a:rPr>
              <a:t>32 or 256 pixel vertical </a:t>
            </a:r>
            <a:r>
              <a:rPr lang="en-US" altLang="zh-CN" dirty="0">
                <a:latin typeface="Times New Roman" panose="02020603050405020304" pitchFamily="18" charset="0"/>
                <a:cs typeface="Times New Roman" panose="02020603050405020304" pitchFamily="18" charset="0"/>
              </a:rPr>
              <a:t>scans at </a:t>
            </a:r>
            <a:r>
              <a:rPr lang="en-US" altLang="zh-CN" dirty="0">
                <a:solidFill>
                  <a:srgbClr val="FF0000"/>
                </a:solidFill>
                <a:latin typeface="Times New Roman" panose="02020603050405020304" pitchFamily="18" charset="0"/>
                <a:cs typeface="Times New Roman" panose="02020603050405020304" pitchFamily="18" charset="0"/>
              </a:rPr>
              <a:t>1-min or 6-s cadence</a:t>
            </a:r>
            <a:r>
              <a:rPr lang="en-US" altLang="zh-CN" dirty="0">
                <a:latin typeface="Times New Roman" panose="02020603050405020304" pitchFamily="18" charset="0"/>
                <a:cs typeface="Times New Roman" panose="02020603050405020304" pitchFamily="18" charset="0"/>
              </a:rPr>
              <a:t>) </a:t>
            </a:r>
            <a:r>
              <a:rPr lang="en-US" altLang="zh-CN" dirty="0" smtClean="0">
                <a:latin typeface="Times New Roman" panose="02020603050405020304" pitchFamily="18" charset="0"/>
                <a:cs typeface="Times New Roman" panose="02020603050405020304" pitchFamily="18" charset="0"/>
              </a:rPr>
              <a:t>and the </a:t>
            </a:r>
            <a:r>
              <a:rPr lang="en-US" altLang="zh-CN" dirty="0">
                <a:latin typeface="Times New Roman" panose="02020603050405020304" pitchFamily="18" charset="0"/>
                <a:cs typeface="Times New Roman" panose="02020603050405020304" pitchFamily="18" charset="0"/>
              </a:rPr>
              <a:t>thumbnails (</a:t>
            </a:r>
            <a:r>
              <a:rPr lang="en-US" altLang="zh-CN" dirty="0">
                <a:solidFill>
                  <a:srgbClr val="FF0000"/>
                </a:solidFill>
                <a:latin typeface="Times New Roman" panose="02020603050405020304" pitchFamily="18" charset="0"/>
                <a:cs typeface="Times New Roman" panose="02020603050405020304" pitchFamily="18" charset="0"/>
              </a:rPr>
              <a:t>at 3-s or 6-s cadence</a:t>
            </a:r>
            <a:r>
              <a:rPr lang="en-US" altLang="zh-CN" dirty="0">
                <a:latin typeface="Times New Roman" panose="02020603050405020304" pitchFamily="18" charset="0"/>
                <a:cs typeface="Times New Roman" panose="02020603050405020304" pitchFamily="18" charset="0"/>
              </a:rPr>
              <a:t>) are the highest temporal resolution data possible </a:t>
            </a:r>
            <a:r>
              <a:rPr lang="en-US" altLang="zh-CN" dirty="0" smtClean="0">
                <a:latin typeface="Times New Roman" panose="02020603050405020304" pitchFamily="18" charset="0"/>
                <a:cs typeface="Times New Roman" panose="02020603050405020304" pitchFamily="18" charset="0"/>
              </a:rPr>
              <a:t>given the </a:t>
            </a:r>
            <a:r>
              <a:rPr lang="en-US" altLang="zh-CN" dirty="0">
                <a:latin typeface="Times New Roman" panose="02020603050405020304" pitchFamily="18" charset="0"/>
                <a:cs typeface="Times New Roman" panose="02020603050405020304" pitchFamily="18" charset="0"/>
              </a:rPr>
              <a:t>available bandwidth used in the </a:t>
            </a:r>
            <a:r>
              <a:rPr lang="en-US" altLang="zh-CN" dirty="0" smtClean="0">
                <a:latin typeface="Times New Roman" panose="02020603050405020304" pitchFamily="18" charset="0"/>
                <a:cs typeface="Times New Roman" panose="02020603050405020304" pitchFamily="18" charset="0"/>
              </a:rPr>
              <a:t>retrieval.</a:t>
            </a:r>
          </a:p>
          <a:p>
            <a:r>
              <a:rPr lang="en-US" altLang="zh-CN" dirty="0" smtClean="0">
                <a:latin typeface="Times New Roman" panose="02020603050405020304" pitchFamily="18" charset="0"/>
                <a:cs typeface="Times New Roman" panose="02020603050405020304" pitchFamily="18" charset="0"/>
              </a:rPr>
              <a:t>The ASI </a:t>
            </a:r>
            <a:r>
              <a:rPr lang="en-US" altLang="zh-CN" dirty="0">
                <a:latin typeface="Times New Roman" panose="02020603050405020304" pitchFamily="18" charset="0"/>
                <a:cs typeface="Times New Roman" panose="02020603050405020304" pitchFamily="18" charset="0"/>
              </a:rPr>
              <a:t>hard drive data consist of high spatial resolution </a:t>
            </a:r>
            <a:r>
              <a:rPr lang="en-US" altLang="zh-CN" dirty="0">
                <a:solidFill>
                  <a:srgbClr val="FF0000"/>
                </a:solidFill>
                <a:latin typeface="Times New Roman" panose="02020603050405020304" pitchFamily="18" charset="0"/>
                <a:cs typeface="Times New Roman" panose="02020603050405020304" pitchFamily="18" charset="0"/>
              </a:rPr>
              <a:t>256×256 pixels </a:t>
            </a:r>
            <a:r>
              <a:rPr lang="en-US" altLang="zh-CN" dirty="0">
                <a:latin typeface="Times New Roman" panose="02020603050405020304" pitchFamily="18" charset="0"/>
                <a:cs typeface="Times New Roman" panose="02020603050405020304" pitchFamily="18" charset="0"/>
              </a:rPr>
              <a:t>images at the </a:t>
            </a:r>
            <a:r>
              <a:rPr lang="en-US" altLang="zh-CN" dirty="0" smtClean="0">
                <a:latin typeface="Times New Roman" panose="02020603050405020304" pitchFamily="18" charset="0"/>
                <a:cs typeface="Times New Roman" panose="02020603050405020304" pitchFamily="18" charset="0"/>
              </a:rPr>
              <a:t>highest time </a:t>
            </a:r>
            <a:r>
              <a:rPr lang="en-US" altLang="zh-CN" dirty="0">
                <a:latin typeface="Times New Roman" panose="02020603050405020304" pitchFamily="18" charset="0"/>
                <a:cs typeface="Times New Roman" panose="02020603050405020304" pitchFamily="18" charset="0"/>
              </a:rPr>
              <a:t>resolution </a:t>
            </a:r>
            <a:r>
              <a:rPr lang="en-US" altLang="zh-CN" dirty="0">
                <a:solidFill>
                  <a:srgbClr val="FF0000"/>
                </a:solidFill>
                <a:latin typeface="Times New Roman" panose="02020603050405020304" pitchFamily="18" charset="0"/>
                <a:cs typeface="Times New Roman" panose="02020603050405020304" pitchFamily="18" charset="0"/>
              </a:rPr>
              <a:t>(3 s</a:t>
            </a:r>
            <a:r>
              <a:rPr lang="en-US" altLang="zh-CN" dirty="0" smtClean="0">
                <a:solidFill>
                  <a:srgbClr val="FF0000"/>
                </a:solidFill>
                <a:latin typeface="Times New Roman" panose="02020603050405020304" pitchFamily="18" charset="0"/>
                <a:cs typeface="Times New Roman" panose="02020603050405020304" pitchFamily="18" charset="0"/>
              </a:rPr>
              <a:t>).</a:t>
            </a:r>
          </a:p>
          <a:p>
            <a:r>
              <a:rPr lang="en-US" altLang="zh-CN" dirty="0" smtClean="0">
                <a:latin typeface="Times New Roman" panose="02020603050405020304" pitchFamily="18" charset="0"/>
                <a:cs typeface="Times New Roman" panose="02020603050405020304" pitchFamily="18" charset="0"/>
              </a:rPr>
              <a:t>Both </a:t>
            </a:r>
            <a:r>
              <a:rPr lang="en-US" altLang="zh-CN" dirty="0">
                <a:latin typeface="Times New Roman" panose="02020603050405020304" pitchFamily="18" charset="0"/>
                <a:cs typeface="Times New Roman" panose="02020603050405020304" pitchFamily="18" charset="0"/>
              </a:rPr>
              <a:t>data types are processed to serve as THEMIS GBO data products accessible on </a:t>
            </a:r>
            <a:r>
              <a:rPr lang="en-US" altLang="zh-CN" dirty="0" smtClean="0">
                <a:latin typeface="Times New Roman" panose="02020603050405020304" pitchFamily="18" charset="0"/>
                <a:cs typeface="Times New Roman" panose="02020603050405020304" pitchFamily="18" charset="0"/>
              </a:rPr>
              <a:t>the web</a:t>
            </a:r>
            <a:r>
              <a:rPr lang="en-US" altLang="zh-CN"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2028" y="811586"/>
            <a:ext cx="4679972" cy="2762038"/>
          </a:xfrm>
          <a:prstGeom prst="rect">
            <a:avLst/>
          </a:prstGeom>
        </p:spPr>
      </p:pic>
      <p:sp>
        <p:nvSpPr>
          <p:cNvPr id="8" name="文本框 7"/>
          <p:cNvSpPr txBox="1"/>
          <p:nvPr/>
        </p:nvSpPr>
        <p:spPr>
          <a:xfrm>
            <a:off x="7587926" y="864636"/>
            <a:ext cx="301686" cy="369332"/>
          </a:xfrm>
          <a:prstGeom prst="rect">
            <a:avLst/>
          </a:prstGeom>
          <a:noFill/>
        </p:spPr>
        <p:txBody>
          <a:bodyPr wrap="none" rtlCol="0">
            <a:spAutoFit/>
          </a:bodyPr>
          <a:lstStyle/>
          <a:p>
            <a:r>
              <a:rPr lang="en-US" altLang="zh-CN" dirty="0" smtClean="0">
                <a:solidFill>
                  <a:srgbClr val="FF0000"/>
                </a:solidFill>
              </a:rPr>
              <a:t>1</a:t>
            </a:r>
            <a:endParaRPr lang="zh-CN" altLang="en-US" dirty="0">
              <a:solidFill>
                <a:srgbClr val="FF0000"/>
              </a:solidFill>
            </a:endParaRPr>
          </a:p>
        </p:txBody>
      </p:sp>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2028" y="3573624"/>
            <a:ext cx="4696875" cy="2751027"/>
          </a:xfrm>
          <a:prstGeom prst="rect">
            <a:avLst/>
          </a:prstGeom>
        </p:spPr>
      </p:pic>
      <p:sp>
        <p:nvSpPr>
          <p:cNvPr id="11" name="矩形 10"/>
          <p:cNvSpPr/>
          <p:nvPr/>
        </p:nvSpPr>
        <p:spPr>
          <a:xfrm rot="1317718">
            <a:off x="9162069" y="2153476"/>
            <a:ext cx="1380930" cy="426208"/>
          </a:xfrm>
          <a:prstGeom prst="rect">
            <a:avLst/>
          </a:prstGeom>
          <a:solidFill>
            <a:schemeClr val="accent1">
              <a:alpha val="0"/>
            </a:schemeClr>
          </a:solidFill>
          <a:ln w="254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箭头连接符 13"/>
          <p:cNvCxnSpPr/>
          <p:nvPr/>
        </p:nvCxnSpPr>
        <p:spPr>
          <a:xfrm>
            <a:off x="9825135" y="2705878"/>
            <a:ext cx="37322" cy="1586204"/>
          </a:xfrm>
          <a:prstGeom prst="straightConnector1">
            <a:avLst/>
          </a:prstGeom>
          <a:ln w="381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7587926" y="3627218"/>
            <a:ext cx="301686" cy="369332"/>
          </a:xfrm>
          <a:prstGeom prst="rect">
            <a:avLst/>
          </a:prstGeom>
          <a:noFill/>
        </p:spPr>
        <p:txBody>
          <a:bodyPr wrap="none" rtlCol="0">
            <a:spAutoFit/>
          </a:bodyPr>
          <a:lstStyle/>
          <a:p>
            <a:r>
              <a:rPr lang="en-US" altLang="zh-CN" dirty="0" smtClean="0">
                <a:solidFill>
                  <a:srgbClr val="FF0000"/>
                </a:solidFill>
              </a:rPr>
              <a:t>2</a:t>
            </a:r>
            <a:endParaRPr lang="zh-CN" altLang="en-US" dirty="0">
              <a:solidFill>
                <a:srgbClr val="FF0000"/>
              </a:solidFill>
            </a:endParaRPr>
          </a:p>
        </p:txBody>
      </p:sp>
    </p:spTree>
    <p:extLst>
      <p:ext uri="{BB962C8B-B14F-4D97-AF65-F5344CB8AC3E}">
        <p14:creationId xmlns:p14="http://schemas.microsoft.com/office/powerpoint/2010/main" val="4534381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 xmlns:a16="http://schemas.microsoft.com/office/drawing/2014/main" id="{3ED25BB8-C5CC-4B43-8585-D2666532392D}"/>
              </a:ext>
            </a:extLst>
          </p:cNvPr>
          <p:cNvGrpSpPr/>
          <p:nvPr/>
        </p:nvGrpSpPr>
        <p:grpSpPr>
          <a:xfrm>
            <a:off x="-254000" y="201683"/>
            <a:ext cx="898070" cy="523220"/>
            <a:chOff x="-254000" y="201683"/>
            <a:chExt cx="898070" cy="523220"/>
          </a:xfrm>
          <a:solidFill>
            <a:srgbClr val="C00000"/>
          </a:solidFill>
        </p:grpSpPr>
        <p:sp>
          <p:nvSpPr>
            <p:cNvPr id="26" name="圆角矩形 4">
              <a:extLst>
                <a:ext uri="{FF2B5EF4-FFF2-40B4-BE49-F238E27FC236}">
                  <a16:creationId xmlns="" xmlns:a16="http://schemas.microsoft.com/office/drawing/2014/main" id="{ACBE989F-DEB0-4AE8-BDBF-50F253613589}"/>
                </a:ext>
              </a:extLst>
            </p:cNvPr>
            <p:cNvSpPr/>
            <p:nvPr/>
          </p:nvSpPr>
          <p:spPr>
            <a:xfrm>
              <a:off x="-254000" y="227083"/>
              <a:ext cx="898070" cy="439668"/>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 xmlns:a16="http://schemas.microsoft.com/office/drawing/2014/main" id="{DF22239A-AE01-483F-A9E9-20F8D5607297}"/>
                </a:ext>
              </a:extLst>
            </p:cNvPr>
            <p:cNvSpPr txBox="1"/>
            <p:nvPr/>
          </p:nvSpPr>
          <p:spPr>
            <a:xfrm>
              <a:off x="65706" y="201683"/>
              <a:ext cx="467694"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3</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a:extLst>
              <a:ext uri="{FF2B5EF4-FFF2-40B4-BE49-F238E27FC236}">
                <a16:creationId xmlns="" xmlns:a16="http://schemas.microsoft.com/office/drawing/2014/main" id="{440775EE-91BE-494F-AD68-AB3FA0DB31DD}"/>
              </a:ext>
            </a:extLst>
          </p:cNvPr>
          <p:cNvGrpSpPr/>
          <p:nvPr/>
        </p:nvGrpSpPr>
        <p:grpSpPr>
          <a:xfrm>
            <a:off x="963776" y="217491"/>
            <a:ext cx="11717121" cy="619463"/>
            <a:chOff x="2584397" y="217491"/>
            <a:chExt cx="10096500" cy="439541"/>
          </a:xfrm>
          <a:solidFill>
            <a:srgbClr val="C00000"/>
          </a:solidFill>
        </p:grpSpPr>
        <p:sp>
          <p:nvSpPr>
            <p:cNvPr id="29" name="圆角矩形 3">
              <a:extLst>
                <a:ext uri="{FF2B5EF4-FFF2-40B4-BE49-F238E27FC236}">
                  <a16:creationId xmlns="" xmlns:a16="http://schemas.microsoft.com/office/drawing/2014/main" id="{4D3AF1CD-0751-430F-847D-3F89794336E0}"/>
                </a:ext>
              </a:extLst>
            </p:cNvPr>
            <p:cNvSpPr/>
            <p:nvPr/>
          </p:nvSpPr>
          <p:spPr>
            <a:xfrm>
              <a:off x="2584397" y="217491"/>
              <a:ext cx="10083800" cy="328609"/>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7">
              <a:extLst>
                <a:ext uri="{FF2B5EF4-FFF2-40B4-BE49-F238E27FC236}">
                  <a16:creationId xmlns="" xmlns:a16="http://schemas.microsoft.com/office/drawing/2014/main" id="{B524578D-2AAB-49AB-A18A-CE2827244859}"/>
                </a:ext>
              </a:extLst>
            </p:cNvPr>
            <p:cNvSpPr/>
            <p:nvPr/>
          </p:nvSpPr>
          <p:spPr>
            <a:xfrm flipV="1">
              <a:off x="2597097" y="621032"/>
              <a:ext cx="10083800" cy="36000"/>
            </a:xfrm>
            <a:prstGeom prst="roundRect">
              <a:avLst>
                <a:gd name="adj" fmla="val 5000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a:extLst>
              <a:ext uri="{FF2B5EF4-FFF2-40B4-BE49-F238E27FC236}">
                <a16:creationId xmlns="" xmlns:a16="http://schemas.microsoft.com/office/drawing/2014/main" id="{0FAE51E6-E318-435E-A024-468FC4BC2735}"/>
              </a:ext>
            </a:extLst>
          </p:cNvPr>
          <p:cNvGrpSpPr/>
          <p:nvPr/>
        </p:nvGrpSpPr>
        <p:grpSpPr>
          <a:xfrm>
            <a:off x="1" y="989160"/>
            <a:ext cx="2901244" cy="475526"/>
            <a:chOff x="753087" y="5539965"/>
            <a:chExt cx="6371741" cy="506582"/>
          </a:xfrm>
        </p:grpSpPr>
        <p:sp>
          <p:nvSpPr>
            <p:cNvPr id="34" name="同侧圆角矩形 2">
              <a:extLst>
                <a:ext uri="{FF2B5EF4-FFF2-40B4-BE49-F238E27FC236}">
                  <a16:creationId xmlns="" xmlns:a16="http://schemas.microsoft.com/office/drawing/2014/main" id="{7B82A15D-263C-4252-8B71-E3BAFF6DA3F9}"/>
                </a:ext>
              </a:extLst>
            </p:cNvPr>
            <p:cNvSpPr/>
            <p:nvPr/>
          </p:nvSpPr>
          <p:spPr>
            <a:xfrm rot="5400000">
              <a:off x="3384712" y="2908341"/>
              <a:ext cx="503715" cy="5766963"/>
            </a:xfrm>
            <a:prstGeom prst="round2SameRect">
              <a:avLst>
                <a:gd name="adj1" fmla="val 50000"/>
                <a:gd name="adj2" fmla="val 0"/>
              </a:avLst>
            </a:prstGeom>
            <a:gradFill flip="none" rotWithShape="1">
              <a:gsLst>
                <a:gs pos="0">
                  <a:srgbClr val="1D4999">
                    <a:shade val="30000"/>
                    <a:satMod val="115000"/>
                  </a:srgbClr>
                </a:gs>
                <a:gs pos="50000">
                  <a:srgbClr val="1D4999">
                    <a:shade val="67500"/>
                    <a:satMod val="115000"/>
                  </a:srgbClr>
                </a:gs>
                <a:gs pos="100000">
                  <a:srgbClr val="1D4999">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35" name="文本框 34">
              <a:extLst>
                <a:ext uri="{FF2B5EF4-FFF2-40B4-BE49-F238E27FC236}">
                  <a16:creationId xmlns="" xmlns:a16="http://schemas.microsoft.com/office/drawing/2014/main" id="{A9C2D666-C781-4FDF-A8E4-DDCE609ADA13}"/>
                </a:ext>
              </a:extLst>
            </p:cNvPr>
            <p:cNvSpPr txBox="1"/>
            <p:nvPr/>
          </p:nvSpPr>
          <p:spPr>
            <a:xfrm>
              <a:off x="753087" y="5554731"/>
              <a:ext cx="6371741" cy="491816"/>
            </a:xfrm>
            <a:prstGeom prst="rect">
              <a:avLst/>
            </a:prstGeom>
            <a:noFill/>
          </p:spPr>
          <p:txBody>
            <a:bodyPr wrap="square" rtlCol="0">
              <a:spAutoFit/>
            </a:bodyPr>
            <a:lstStyle/>
            <a:p>
              <a:endParaRPr lang="en-US" altLang="zh-CN" sz="2400" dirty="0">
                <a:solidFill>
                  <a:schemeClr val="bg1"/>
                </a:solidFill>
                <a:latin typeface="+mn-ea"/>
              </a:endParaRPr>
            </a:p>
          </p:txBody>
        </p:sp>
      </p:grpSp>
      <p:grpSp>
        <p:nvGrpSpPr>
          <p:cNvPr id="36" name="组 2">
            <a:extLst>
              <a:ext uri="{FF2B5EF4-FFF2-40B4-BE49-F238E27FC236}">
                <a16:creationId xmlns="" xmlns:a16="http://schemas.microsoft.com/office/drawing/2014/main" id="{E5072327-962F-4A8A-9DC9-03C52A86DC3C}"/>
              </a:ext>
            </a:extLst>
          </p:cNvPr>
          <p:cNvGrpSpPr/>
          <p:nvPr/>
        </p:nvGrpSpPr>
        <p:grpSpPr>
          <a:xfrm>
            <a:off x="11681940" y="6498341"/>
            <a:ext cx="526964" cy="352359"/>
            <a:chOff x="11457519" y="249443"/>
            <a:chExt cx="734478" cy="491115"/>
          </a:xfrm>
        </p:grpSpPr>
        <p:grpSp>
          <p:nvGrpSpPr>
            <p:cNvPr id="38" name="组 1">
              <a:extLst>
                <a:ext uri="{FF2B5EF4-FFF2-40B4-BE49-F238E27FC236}">
                  <a16:creationId xmlns="" xmlns:a16="http://schemas.microsoft.com/office/drawing/2014/main" id="{0CB8BD7E-DE87-43ED-AE7B-7BF14D33892A}"/>
                </a:ext>
              </a:extLst>
            </p:cNvPr>
            <p:cNvGrpSpPr/>
            <p:nvPr/>
          </p:nvGrpSpPr>
          <p:grpSpPr>
            <a:xfrm>
              <a:off x="12039604" y="252856"/>
              <a:ext cx="152393" cy="484287"/>
              <a:chOff x="12039604" y="252856"/>
              <a:chExt cx="152393" cy="484287"/>
            </a:xfrm>
          </p:grpSpPr>
          <p:sp>
            <p:nvSpPr>
              <p:cNvPr id="41" name="圆角矩形 95">
                <a:extLst>
                  <a:ext uri="{FF2B5EF4-FFF2-40B4-BE49-F238E27FC236}">
                    <a16:creationId xmlns="" xmlns:a16="http://schemas.microsoft.com/office/drawing/2014/main" id="{91353E25-B929-4A91-91D7-6A249211D72C}"/>
                  </a:ext>
                </a:extLst>
              </p:cNvPr>
              <p:cNvSpPr/>
              <p:nvPr/>
            </p:nvSpPr>
            <p:spPr>
              <a:xfrm rot="16200000" flipV="1">
                <a:off x="12072988" y="518121"/>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3" name="圆角矩形 96">
                <a:extLst>
                  <a:ext uri="{FF2B5EF4-FFF2-40B4-BE49-F238E27FC236}">
                    <a16:creationId xmlns="" xmlns:a16="http://schemas.microsoft.com/office/drawing/2014/main" id="{7A00FC46-1B41-4372-8F10-776E5F488A44}"/>
                  </a:ext>
                </a:extLst>
              </p:cNvPr>
              <p:cNvSpPr/>
              <p:nvPr/>
            </p:nvSpPr>
            <p:spPr>
              <a:xfrm rot="16200000" flipV="1">
                <a:off x="12072988" y="618134"/>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44" name="圆角矩形 97">
                <a:extLst>
                  <a:ext uri="{FF2B5EF4-FFF2-40B4-BE49-F238E27FC236}">
                    <a16:creationId xmlns="" xmlns:a16="http://schemas.microsoft.com/office/drawing/2014/main" id="{1D4C1D1A-7393-44F4-BBD1-4577884350B9}"/>
                  </a:ext>
                </a:extLst>
              </p:cNvPr>
              <p:cNvSpPr/>
              <p:nvPr/>
            </p:nvSpPr>
            <p:spPr>
              <a:xfrm rot="16200000" flipV="1">
                <a:off x="12072988" y="321750"/>
                <a:ext cx="85626" cy="152392"/>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0" name="圆角矩形 98">
                <a:extLst>
                  <a:ext uri="{FF2B5EF4-FFF2-40B4-BE49-F238E27FC236}">
                    <a16:creationId xmlns="" xmlns:a16="http://schemas.microsoft.com/office/drawing/2014/main" id="{779E1524-2176-4094-8F34-B44BBF1ACF1B}"/>
                  </a:ext>
                </a:extLst>
              </p:cNvPr>
              <p:cNvSpPr/>
              <p:nvPr/>
            </p:nvSpPr>
            <p:spPr>
              <a:xfrm rot="16200000" flipV="1">
                <a:off x="12072988" y="42176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2" name="圆角矩形 94">
                <a:extLst>
                  <a:ext uri="{FF2B5EF4-FFF2-40B4-BE49-F238E27FC236}">
                    <a16:creationId xmlns="" xmlns:a16="http://schemas.microsoft.com/office/drawing/2014/main" id="{9F0A80A8-4DB9-4532-809F-00CF49A85171}"/>
                  </a:ext>
                </a:extLst>
              </p:cNvPr>
              <p:cNvSpPr/>
              <p:nvPr/>
            </p:nvSpPr>
            <p:spPr>
              <a:xfrm rot="16200000" flipV="1">
                <a:off x="12072987" y="219473"/>
                <a:ext cx="85626" cy="152392"/>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39" name="圆角矩形 100">
              <a:extLst>
                <a:ext uri="{FF2B5EF4-FFF2-40B4-BE49-F238E27FC236}">
                  <a16:creationId xmlns="" xmlns:a16="http://schemas.microsoft.com/office/drawing/2014/main" id="{E3078E80-48FB-4ACC-BC40-7DD52782BA47}"/>
                </a:ext>
              </a:extLst>
            </p:cNvPr>
            <p:cNvSpPr/>
            <p:nvPr/>
          </p:nvSpPr>
          <p:spPr>
            <a:xfrm rot="10800000" flipV="1">
              <a:off x="11457519" y="249443"/>
              <a:ext cx="484287" cy="491115"/>
            </a:xfrm>
            <a:prstGeom prst="roundRect">
              <a:avLst>
                <a:gd name="adj" fmla="val 5039"/>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9</a:t>
              </a:r>
              <a:endParaRPr lang="zh-CN" altLang="en-US" b="1" dirty="0"/>
            </a:p>
          </p:txBody>
        </p:sp>
      </p:grpSp>
      <p:sp>
        <p:nvSpPr>
          <p:cNvPr id="22" name="文本框 21">
            <a:extLst>
              <a:ext uri="{FF2B5EF4-FFF2-40B4-BE49-F238E27FC236}">
                <a16:creationId xmlns="" xmlns:a16="http://schemas.microsoft.com/office/drawing/2014/main" id="{275F271B-B562-44B4-9414-262CCFD66004}"/>
              </a:ext>
            </a:extLst>
          </p:cNvPr>
          <p:cNvSpPr txBox="1"/>
          <p:nvPr/>
        </p:nvSpPr>
        <p:spPr>
          <a:xfrm>
            <a:off x="0" y="1003021"/>
            <a:ext cx="3052152" cy="400110"/>
          </a:xfrm>
          <a:prstGeom prst="rect">
            <a:avLst/>
          </a:prstGeom>
          <a:noFill/>
        </p:spPr>
        <p:txBody>
          <a:bodyPr wrap="square"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数据文件的</a:t>
            </a:r>
            <a:r>
              <a:rPr lang="zh-CN" altLang="en-US" sz="2000" dirty="0">
                <a:solidFill>
                  <a:schemeClr val="bg1"/>
                </a:solidFill>
                <a:latin typeface="微软雅黑" panose="020B0503020204020204" pitchFamily="34" charset="-122"/>
                <a:ea typeface="微软雅黑" panose="020B0503020204020204" pitchFamily="34" charset="-122"/>
              </a:rPr>
              <a:t>类别</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
        <p:nvSpPr>
          <p:cNvPr id="37" name="矩形 36">
            <a:extLst>
              <a:ext uri="{FF2B5EF4-FFF2-40B4-BE49-F238E27FC236}">
                <a16:creationId xmlns="" xmlns:a16="http://schemas.microsoft.com/office/drawing/2014/main" id="{B12E9044-ABCA-0E43-BA4B-AA678062BFE9}"/>
              </a:ext>
            </a:extLst>
          </p:cNvPr>
          <p:cNvSpPr/>
          <p:nvPr/>
        </p:nvSpPr>
        <p:spPr>
          <a:xfrm>
            <a:off x="978515" y="281031"/>
            <a:ext cx="1107988" cy="369328"/>
          </a:xfrm>
          <a:prstGeom prst="rect">
            <a:avLst/>
          </a:prstGeom>
          <a:noFill/>
        </p:spPr>
        <p:txBody>
          <a:bodyPr wrap="none" lIns="91436" tIns="45718" rIns="91436" bIns="45718">
            <a:spAutoFit/>
          </a:bodyPr>
          <a:lstStyle/>
          <a:p>
            <a:r>
              <a:rPr lang="zh-CN" altLang="en-US" b="1" dirty="0" smtClean="0">
                <a:solidFill>
                  <a:schemeClr val="bg1"/>
                </a:solidFill>
                <a:latin typeface="微软雅黑" panose="020B0503020204020204" pitchFamily="34" charset="-122"/>
                <a:ea typeface="微软雅黑" panose="020B0503020204020204" pitchFamily="34" charset="-122"/>
              </a:rPr>
              <a:t>数据格式</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sp>
        <p:nvSpPr>
          <p:cNvPr id="2" name="矩形 1"/>
          <p:cNvSpPr/>
          <p:nvPr/>
        </p:nvSpPr>
        <p:spPr>
          <a:xfrm>
            <a:off x="0" y="1461996"/>
            <a:ext cx="6096000" cy="1569660"/>
          </a:xfrm>
          <a:prstGeom prst="rect">
            <a:avLst/>
          </a:prstGeom>
        </p:spPr>
        <p:txBody>
          <a:bodyPr>
            <a:spAutoFit/>
          </a:bodyPr>
          <a:lstStyle/>
          <a:p>
            <a:r>
              <a:rPr lang="en-US" altLang="zh-CN" sz="1600" dirty="0">
                <a:solidFill>
                  <a:srgbClr val="FF0000"/>
                </a:solidFill>
              </a:rPr>
              <a:t>Data Product </a:t>
            </a:r>
            <a:r>
              <a:rPr lang="en-US" altLang="zh-CN" sz="1600" dirty="0" smtClean="0">
                <a:solidFill>
                  <a:srgbClr val="FF0000"/>
                </a:solidFill>
              </a:rPr>
              <a:t>1</a:t>
            </a:r>
          </a:p>
          <a:p>
            <a:r>
              <a:rPr lang="en-US" altLang="zh-CN" sz="1600" dirty="0" smtClean="0"/>
              <a:t>Hourly </a:t>
            </a:r>
            <a:r>
              <a:rPr lang="en-US" altLang="zh-CN" sz="1600" dirty="0"/>
              <a:t>full average and jpeg compressed 1-minute images. Once an </a:t>
            </a:r>
            <a:r>
              <a:rPr lang="en-US" altLang="zh-CN" sz="1600" dirty="0" smtClean="0"/>
              <a:t>hour , a </a:t>
            </a:r>
            <a:r>
              <a:rPr lang="en-US" altLang="zh-CN" sz="1600" dirty="0"/>
              <a:t>full jpeg image is transmitted from each GBO site. This format is intended for data quality evaluation, including assessment of the sky clarity over the station. Once a minute, a jpeg compressed full image is also retrieved.</a:t>
            </a:r>
            <a:endParaRPr lang="zh-CN" altLang="en-US" sz="1600" dirty="0"/>
          </a:p>
        </p:txBody>
      </p:sp>
      <p:sp>
        <p:nvSpPr>
          <p:cNvPr id="3" name="矩形 2"/>
          <p:cNvSpPr/>
          <p:nvPr/>
        </p:nvSpPr>
        <p:spPr>
          <a:xfrm>
            <a:off x="0" y="2952175"/>
            <a:ext cx="7003138" cy="2062103"/>
          </a:xfrm>
          <a:prstGeom prst="rect">
            <a:avLst/>
          </a:prstGeom>
        </p:spPr>
        <p:txBody>
          <a:bodyPr wrap="square">
            <a:spAutoFit/>
          </a:bodyPr>
          <a:lstStyle/>
          <a:p>
            <a:r>
              <a:rPr lang="en-US" altLang="zh-CN" sz="1600" dirty="0">
                <a:solidFill>
                  <a:srgbClr val="FF0000"/>
                </a:solidFill>
                <a:latin typeface="Times New Roman" panose="02020603050405020304" pitchFamily="18" charset="0"/>
              </a:rPr>
              <a:t>Data Product </a:t>
            </a:r>
            <a:r>
              <a:rPr lang="en-US" altLang="zh-CN" sz="1600" dirty="0" smtClean="0">
                <a:solidFill>
                  <a:srgbClr val="FF0000"/>
                </a:solidFill>
                <a:latin typeface="Times New Roman" panose="02020603050405020304" pitchFamily="18" charset="0"/>
              </a:rPr>
              <a:t>2 </a:t>
            </a:r>
          </a:p>
          <a:p>
            <a:r>
              <a:rPr lang="en-US" altLang="zh-CN" sz="1600" dirty="0" smtClean="0">
                <a:latin typeface="Times New Roman" panose="02020603050405020304" pitchFamily="18" charset="0"/>
              </a:rPr>
              <a:t>Clickable </a:t>
            </a:r>
            <a:r>
              <a:rPr lang="en-US" altLang="zh-CN" sz="1600" dirty="0">
                <a:latin typeface="Times New Roman" panose="02020603050405020304" pitchFamily="18" charset="0"/>
              </a:rPr>
              <a:t>KEOGRAMS. A set of Keograms are produced at each </a:t>
            </a:r>
            <a:r>
              <a:rPr lang="en-US" altLang="zh-CN" sz="1600" dirty="0" smtClean="0">
                <a:latin typeface="Times New Roman" panose="02020603050405020304" pitchFamily="18" charset="0"/>
              </a:rPr>
              <a:t>GBO station </a:t>
            </a:r>
            <a:r>
              <a:rPr lang="en-US" altLang="zh-CN" sz="1600" dirty="0">
                <a:latin typeface="Times New Roman" panose="02020603050405020304" pitchFamily="18" charset="0"/>
              </a:rPr>
              <a:t>from the full resolution images. These are transmitted as separate files. An </a:t>
            </a:r>
            <a:r>
              <a:rPr lang="en-US" altLang="zh-CN" sz="1600" dirty="0" smtClean="0">
                <a:latin typeface="Times New Roman" panose="02020603050405020304" pitchFamily="18" charset="0"/>
              </a:rPr>
              <a:t>example </a:t>
            </a:r>
            <a:r>
              <a:rPr lang="en-US" altLang="zh-CN" sz="1600" dirty="0">
                <a:latin typeface="Times New Roman" panose="02020603050405020304" pitchFamily="18" charset="0"/>
              </a:rPr>
              <a:t>of the available Keograms from all stations is shown in Fig.17in collage form. On </a:t>
            </a:r>
            <a:r>
              <a:rPr lang="en-US" altLang="zh-CN" sz="1600" dirty="0" smtClean="0">
                <a:latin typeface="Times New Roman" panose="02020603050405020304" pitchFamily="18" charset="0"/>
              </a:rPr>
              <a:t>the THEMIS </a:t>
            </a:r>
            <a:r>
              <a:rPr lang="en-US" altLang="zh-CN" sz="1600" dirty="0">
                <a:latin typeface="Times New Roman" panose="02020603050405020304" pitchFamily="18" charset="0"/>
              </a:rPr>
              <a:t>science operation center (SOC) web display, these Keograms are accessible </a:t>
            </a:r>
            <a:r>
              <a:rPr lang="en-US" altLang="zh-CN" sz="1600" dirty="0" smtClean="0">
                <a:latin typeface="Times New Roman" panose="02020603050405020304" pitchFamily="18" charset="0"/>
              </a:rPr>
              <a:t>directly</a:t>
            </a:r>
            <a:r>
              <a:rPr lang="en-US" altLang="zh-CN" sz="1600" dirty="0">
                <a:latin typeface="Times New Roman" panose="02020603050405020304" pitchFamily="18" charset="0"/>
              </a:rPr>
              <a:t>. Clicking at any UT time, displayed as the horizontal axis on the Keogram, will </a:t>
            </a:r>
            <a:r>
              <a:rPr lang="en-US" altLang="zh-CN" sz="1600" dirty="0" smtClean="0">
                <a:latin typeface="Times New Roman" panose="02020603050405020304" pitchFamily="18" charset="0"/>
              </a:rPr>
              <a:t>open one </a:t>
            </a:r>
            <a:r>
              <a:rPr lang="en-US" altLang="zh-CN" sz="1600" dirty="0">
                <a:latin typeface="Times New Roman" panose="02020603050405020304" pitchFamily="18" charset="0"/>
              </a:rPr>
              <a:t>of the GBO summary images (Data Product 3) for the appropriate time and station </a:t>
            </a:r>
            <a:r>
              <a:rPr lang="en-US" altLang="zh-CN" sz="1600" dirty="0" smtClean="0">
                <a:latin typeface="Times New Roman" panose="02020603050405020304" pitchFamily="18" charset="0"/>
              </a:rPr>
              <a:t>from the </a:t>
            </a:r>
            <a:r>
              <a:rPr lang="en-US" altLang="zh-CN" sz="1600" dirty="0">
                <a:latin typeface="Times New Roman" panose="02020603050405020304" pitchFamily="18" charset="0"/>
              </a:rPr>
              <a:t>THEMIS gifs produced from the images.</a:t>
            </a:r>
            <a:endParaRPr lang="zh-CN" altLang="en-US" sz="1600" dirty="0"/>
          </a:p>
        </p:txBody>
      </p:sp>
      <p:sp>
        <p:nvSpPr>
          <p:cNvPr id="5" name="矩形 4"/>
          <p:cNvSpPr/>
          <p:nvPr/>
        </p:nvSpPr>
        <p:spPr>
          <a:xfrm>
            <a:off x="0" y="5001650"/>
            <a:ext cx="9237306" cy="1815882"/>
          </a:xfrm>
          <a:prstGeom prst="rect">
            <a:avLst/>
          </a:prstGeom>
        </p:spPr>
        <p:txBody>
          <a:bodyPr wrap="square">
            <a:spAutoFit/>
          </a:bodyPr>
          <a:lstStyle/>
          <a:p>
            <a:r>
              <a:rPr lang="en-US" altLang="zh-CN" sz="1600" dirty="0" smtClean="0">
                <a:solidFill>
                  <a:srgbClr val="FF0000"/>
                </a:solidFill>
                <a:latin typeface="Times New Roman" panose="02020603050405020304" pitchFamily="18" charset="0"/>
              </a:rPr>
              <a:t>Data </a:t>
            </a:r>
            <a:r>
              <a:rPr lang="en-US" altLang="zh-CN" sz="1600" dirty="0">
                <a:solidFill>
                  <a:srgbClr val="FF0000"/>
                </a:solidFill>
                <a:latin typeface="Times New Roman" panose="02020603050405020304" pitchFamily="18" charset="0"/>
              </a:rPr>
              <a:t>Product </a:t>
            </a:r>
            <a:r>
              <a:rPr lang="en-US" altLang="zh-CN" sz="1600" dirty="0" smtClean="0">
                <a:solidFill>
                  <a:srgbClr val="FF0000"/>
                </a:solidFill>
                <a:latin typeface="Times New Roman" panose="02020603050405020304" pitchFamily="18" charset="0"/>
              </a:rPr>
              <a:t>3</a:t>
            </a:r>
          </a:p>
          <a:p>
            <a:r>
              <a:rPr lang="en-US" altLang="zh-CN" sz="1600" dirty="0" smtClean="0">
                <a:latin typeface="Times New Roman" panose="02020603050405020304" pitchFamily="18" charset="0"/>
              </a:rPr>
              <a:t>GBO </a:t>
            </a:r>
            <a:r>
              <a:rPr lang="en-US" altLang="zh-CN" sz="1600" dirty="0">
                <a:latin typeface="Times New Roman" panose="02020603050405020304" pitchFamily="18" charset="0"/>
              </a:rPr>
              <a:t>summary images. This is a set of gif images produced first </a:t>
            </a:r>
            <a:r>
              <a:rPr lang="en-US" altLang="zh-CN" sz="1600" dirty="0" smtClean="0">
                <a:latin typeface="Times New Roman" panose="02020603050405020304" pitchFamily="18" charset="0"/>
              </a:rPr>
              <a:t>from the </a:t>
            </a:r>
            <a:r>
              <a:rPr lang="en-US" altLang="zh-CN" sz="1600" dirty="0">
                <a:latin typeface="Times New Roman" panose="02020603050405020304" pitchFamily="18" charset="0"/>
              </a:rPr>
              <a:t>thumbnails that contain 1024 pixel vectors. As the full data sets become available </a:t>
            </a:r>
            <a:r>
              <a:rPr lang="en-US" altLang="zh-CN" sz="1600" dirty="0" smtClean="0">
                <a:latin typeface="Times New Roman" panose="02020603050405020304" pitchFamily="18" charset="0"/>
              </a:rPr>
              <a:t>from the </a:t>
            </a:r>
            <a:r>
              <a:rPr lang="en-US" altLang="zh-CN" sz="1600" dirty="0">
                <a:latin typeface="Times New Roman" panose="02020603050405020304" pitchFamily="18" charset="0"/>
              </a:rPr>
              <a:t>mailed hard drives, the thumbnail gif images are replaced with gifs produced from </a:t>
            </a:r>
            <a:r>
              <a:rPr lang="en-US" altLang="zh-CN" sz="1600" dirty="0" smtClean="0">
                <a:latin typeface="Times New Roman" panose="02020603050405020304" pitchFamily="18" charset="0"/>
              </a:rPr>
              <a:t>the full </a:t>
            </a:r>
            <a:r>
              <a:rPr lang="en-US" altLang="zh-CN" sz="1600" dirty="0">
                <a:latin typeface="Times New Roman" panose="02020603050405020304" pitchFamily="18" charset="0"/>
              </a:rPr>
              <a:t>fidelity images. On the Keogram in Data Product 2, in the very rightmost column, </a:t>
            </a:r>
            <a:r>
              <a:rPr lang="en-US" altLang="zh-CN" sz="1600" dirty="0" smtClean="0">
                <a:latin typeface="Times New Roman" panose="02020603050405020304" pitchFamily="18" charset="0"/>
              </a:rPr>
              <a:t>the presence </a:t>
            </a:r>
            <a:r>
              <a:rPr lang="en-US" altLang="zh-CN" sz="1600" dirty="0">
                <a:latin typeface="Times New Roman" panose="02020603050405020304" pitchFamily="18" charset="0"/>
              </a:rPr>
              <a:t>of the “T” indicates that the gif images still represent the thumbnail data. A </a:t>
            </a:r>
            <a:r>
              <a:rPr lang="en-US" altLang="zh-CN" sz="1600" dirty="0" smtClean="0">
                <a:latin typeface="Times New Roman" panose="02020603050405020304" pitchFamily="18" charset="0"/>
              </a:rPr>
              <a:t>click on </a:t>
            </a:r>
            <a:r>
              <a:rPr lang="en-US" altLang="zh-CN" sz="1600" dirty="0">
                <a:latin typeface="Times New Roman" panose="02020603050405020304" pitchFamily="18" charset="0"/>
              </a:rPr>
              <a:t>the Keogram will reveal the appropriate hour data as a collage of gif images taken </a:t>
            </a:r>
            <a:r>
              <a:rPr lang="en-US" altLang="zh-CN" sz="1600" dirty="0" smtClean="0">
                <a:latin typeface="Times New Roman" panose="02020603050405020304" pitchFamily="18" charset="0"/>
              </a:rPr>
              <a:t>on the </a:t>
            </a:r>
            <a:r>
              <a:rPr lang="en-US" altLang="zh-CN" sz="1600" dirty="0">
                <a:latin typeface="Times New Roman" panose="02020603050405020304" pitchFamily="18" charset="0"/>
              </a:rPr>
              <a:t>even minute. Clicking on any one image will expand it to the full time resolution (3-scadence) or 20 gif images per minute.</a:t>
            </a:r>
            <a:endParaRPr lang="zh-CN" altLang="en-US" sz="1600" dirty="0"/>
          </a:p>
        </p:txBody>
      </p:sp>
      <p:sp>
        <p:nvSpPr>
          <p:cNvPr id="6" name="矩形 5"/>
          <p:cNvSpPr/>
          <p:nvPr/>
        </p:nvSpPr>
        <p:spPr>
          <a:xfrm>
            <a:off x="6003567" y="1369662"/>
            <a:ext cx="6096000" cy="923330"/>
          </a:xfrm>
          <a:prstGeom prst="rect">
            <a:avLst/>
          </a:prstGeom>
        </p:spPr>
        <p:txBody>
          <a:bodyPr>
            <a:spAutoFit/>
          </a:bodyPr>
          <a:lstStyle/>
          <a:p>
            <a:r>
              <a:rPr lang="en-US" altLang="zh-CN" dirty="0">
                <a:solidFill>
                  <a:srgbClr val="FF0000"/>
                </a:solidFill>
                <a:latin typeface="Times New Roman" panose="02020603050405020304" pitchFamily="18" charset="0"/>
              </a:rPr>
              <a:t>Data Product </a:t>
            </a:r>
            <a:r>
              <a:rPr lang="en-US" altLang="zh-CN" dirty="0" smtClean="0">
                <a:solidFill>
                  <a:srgbClr val="FF0000"/>
                </a:solidFill>
                <a:latin typeface="Times New Roman" panose="02020603050405020304" pitchFamily="18" charset="0"/>
              </a:rPr>
              <a:t>4</a:t>
            </a:r>
          </a:p>
          <a:p>
            <a:r>
              <a:rPr lang="en-US" altLang="zh-CN" dirty="0" smtClean="0">
                <a:latin typeface="Times New Roman" panose="02020603050405020304" pitchFamily="18" charset="0"/>
              </a:rPr>
              <a:t>Magnetometer </a:t>
            </a:r>
            <a:r>
              <a:rPr lang="en-US" altLang="zh-CN" dirty="0">
                <a:latin typeface="Times New Roman" panose="02020603050405020304" pitchFamily="18" charset="0"/>
              </a:rPr>
              <a:t>data. Individual magnetometer station </a:t>
            </a:r>
            <a:r>
              <a:rPr lang="en-US" altLang="zh-CN" dirty="0" smtClean="0">
                <a:latin typeface="Times New Roman" panose="02020603050405020304" pitchFamily="18" charset="0"/>
              </a:rPr>
              <a:t>data X , Y , and Z components </a:t>
            </a:r>
            <a:r>
              <a:rPr lang="en-US" altLang="zh-CN" dirty="0">
                <a:latin typeface="Times New Roman" panose="02020603050405020304" pitchFamily="18" charset="0"/>
              </a:rPr>
              <a:t>are presented as a function of time.</a:t>
            </a:r>
            <a:endParaRPr lang="zh-CN" altLang="en-US" dirty="0"/>
          </a:p>
        </p:txBody>
      </p:sp>
      <p:sp>
        <p:nvSpPr>
          <p:cNvPr id="7" name="矩形 6"/>
          <p:cNvSpPr/>
          <p:nvPr/>
        </p:nvSpPr>
        <p:spPr>
          <a:xfrm>
            <a:off x="7037492" y="2588141"/>
            <a:ext cx="5062075" cy="1477328"/>
          </a:xfrm>
          <a:prstGeom prst="rect">
            <a:avLst/>
          </a:prstGeom>
        </p:spPr>
        <p:txBody>
          <a:bodyPr wrap="square">
            <a:spAutoFit/>
          </a:bodyPr>
          <a:lstStyle/>
          <a:p>
            <a:r>
              <a:rPr lang="en-US" altLang="zh-CN" dirty="0">
                <a:solidFill>
                  <a:srgbClr val="FF0000"/>
                </a:solidFill>
                <a:latin typeface="Times New Roman" panose="02020603050405020304" pitchFamily="18" charset="0"/>
              </a:rPr>
              <a:t>Data Product </a:t>
            </a:r>
            <a:r>
              <a:rPr lang="en-US" altLang="zh-CN" dirty="0" smtClean="0">
                <a:solidFill>
                  <a:srgbClr val="FF0000"/>
                </a:solidFill>
                <a:latin typeface="Times New Roman" panose="02020603050405020304" pitchFamily="18" charset="0"/>
              </a:rPr>
              <a:t>5</a:t>
            </a:r>
          </a:p>
          <a:p>
            <a:r>
              <a:rPr lang="en-US" altLang="zh-CN" dirty="0" smtClean="0">
                <a:latin typeface="Times New Roman" panose="02020603050405020304" pitchFamily="18" charset="0"/>
              </a:rPr>
              <a:t>Mosaic</a:t>
            </a:r>
            <a:r>
              <a:rPr lang="en-US" altLang="zh-CN" dirty="0">
                <a:latin typeface="Times New Roman" panose="02020603050405020304" pitchFamily="18" charset="0"/>
              </a:rPr>
              <a:t>. Full mosaics are produced for the entire array from the </a:t>
            </a:r>
            <a:r>
              <a:rPr lang="en-US" altLang="zh-CN" dirty="0" smtClean="0">
                <a:latin typeface="Times New Roman" panose="02020603050405020304" pitchFamily="18" charset="0"/>
              </a:rPr>
              <a:t>thumbnail images </a:t>
            </a:r>
            <a:r>
              <a:rPr lang="en-US" altLang="zh-CN" dirty="0">
                <a:latin typeface="Times New Roman" panose="02020603050405020304" pitchFamily="18" charset="0"/>
              </a:rPr>
              <a:t>or, when available, from full images. These data products are available about 2–4days after data collection.</a:t>
            </a:r>
            <a:endParaRPr lang="zh-CN" altLang="en-US" dirty="0"/>
          </a:p>
        </p:txBody>
      </p:sp>
    </p:spTree>
    <p:extLst>
      <p:ext uri="{BB962C8B-B14F-4D97-AF65-F5344CB8AC3E}">
        <p14:creationId xmlns:p14="http://schemas.microsoft.com/office/powerpoint/2010/main" val="38568076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4831</TotalTime>
  <Words>4007</Words>
  <Application>Microsoft Office PowerPoint</Application>
  <PresentationFormat>宽屏</PresentationFormat>
  <Paragraphs>257</Paragraphs>
  <Slides>21</Slides>
  <Notes>14</Notes>
  <HiddenSlides>0</HiddenSlides>
  <MMClips>2</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21</vt:i4>
      </vt:variant>
    </vt:vector>
  </HeadingPairs>
  <TitlesOfParts>
    <vt:vector size="30" baseType="lpstr">
      <vt:lpstr>等线</vt:lpstr>
      <vt:lpstr>宋体</vt:lpstr>
      <vt:lpstr>微软雅黑</vt:lpstr>
      <vt:lpstr>Arial</vt:lpstr>
      <vt:lpstr>Calibri</vt:lpstr>
      <vt:lpstr>Calibri Light</vt:lpstr>
      <vt:lpstr>Eras Light ITC</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Example </vt:lpstr>
      <vt:lpstr>Example </vt:lpstr>
      <vt:lpstr>PowerPoint 演示文稿</vt:lpstr>
      <vt:lpstr>PowerPoint 演示文稿</vt:lpstr>
      <vt:lpstr>Code introduction</vt:lpstr>
      <vt:lpstr>4.2Parameter introduction and modification </vt:lpstr>
      <vt:lpstr>4.2Parameter introduction and modification</vt:lpstr>
      <vt:lpstr>4.3 Run the program and get the data </vt:lpstr>
      <vt:lpstr>4.3.1 Example of make mosaic</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帐户</dc:creator>
  <cp:lastModifiedBy>Microsoft 帐户</cp:lastModifiedBy>
  <cp:revision>22</cp:revision>
  <dcterms:created xsi:type="dcterms:W3CDTF">2020-10-27T04:39:36Z</dcterms:created>
  <dcterms:modified xsi:type="dcterms:W3CDTF">2020-11-15T09:23:45Z</dcterms:modified>
</cp:coreProperties>
</file>

<file path=docProps/thumbnail.jpeg>
</file>